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96" r:id="rId25"/>
    <p:sldId id="279" r:id="rId26"/>
    <p:sldId id="280" r:id="rId27"/>
    <p:sldId id="281" r:id="rId28"/>
    <p:sldId id="282" r:id="rId29"/>
    <p:sldId id="283" r:id="rId30"/>
    <p:sldId id="284" r:id="rId31"/>
    <p:sldId id="285" r:id="rId32"/>
    <p:sldId id="286" r:id="rId33"/>
    <p:sldId id="287" r:id="rId34"/>
    <p:sldId id="297" r:id="rId35"/>
    <p:sldId id="288" r:id="rId36"/>
    <p:sldId id="289" r:id="rId37"/>
    <p:sldId id="290" r:id="rId38"/>
    <p:sldId id="291" r:id="rId39"/>
    <p:sldId id="292" r:id="rId40"/>
    <p:sldId id="293" r:id="rId41"/>
    <p:sldId id="294" r:id="rId42"/>
    <p:sldId id="295"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555" autoAdjust="0"/>
    <p:restoredTop sz="94660"/>
  </p:normalViewPr>
  <p:slideViewPr>
    <p:cSldViewPr snapToGrid="0">
      <p:cViewPr varScale="1">
        <p:scale>
          <a:sx n="85" d="100"/>
          <a:sy n="85" d="100"/>
        </p:scale>
        <p:origin x="74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FB774-48F8-EDA9-1885-2125F076C7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9604895-7CEA-8736-586F-D0D92FBE35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8F73F8A-B81C-7113-795C-8FB3968E3496}"/>
              </a:ext>
            </a:extLst>
          </p:cNvPr>
          <p:cNvSpPr>
            <a:spLocks noGrp="1"/>
          </p:cNvSpPr>
          <p:nvPr>
            <p:ph type="dt" sz="half" idx="10"/>
          </p:nvPr>
        </p:nvSpPr>
        <p:spPr/>
        <p:txBody>
          <a:bodyPr/>
          <a:lstStyle/>
          <a:p>
            <a:fld id="{B01F73C9-9410-4B1D-A5A6-4C4A4B69BD8F}" type="datetimeFigureOut">
              <a:rPr lang="en-IN" smtClean="0"/>
              <a:t>03-12-2022</a:t>
            </a:fld>
            <a:endParaRPr lang="en-IN"/>
          </a:p>
        </p:txBody>
      </p:sp>
      <p:sp>
        <p:nvSpPr>
          <p:cNvPr id="5" name="Footer Placeholder 4">
            <a:extLst>
              <a:ext uri="{FF2B5EF4-FFF2-40B4-BE49-F238E27FC236}">
                <a16:creationId xmlns:a16="http://schemas.microsoft.com/office/drawing/2014/main" id="{7324C4B5-5C5C-81D5-2448-148EAE00BC9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1FA1730-957F-1298-5D12-B80DE2744534}"/>
              </a:ext>
            </a:extLst>
          </p:cNvPr>
          <p:cNvSpPr>
            <a:spLocks noGrp="1"/>
          </p:cNvSpPr>
          <p:nvPr>
            <p:ph type="sldNum" sz="quarter" idx="12"/>
          </p:nvPr>
        </p:nvSpPr>
        <p:spPr/>
        <p:txBody>
          <a:bodyPr/>
          <a:lstStyle/>
          <a:p>
            <a:fld id="{A0DC4D56-512E-4856-83E1-B2E14ABA60C4}" type="slidenum">
              <a:rPr lang="en-IN" smtClean="0"/>
              <a:t>‹#›</a:t>
            </a:fld>
            <a:endParaRPr lang="en-IN"/>
          </a:p>
        </p:txBody>
      </p:sp>
    </p:spTree>
    <p:extLst>
      <p:ext uri="{BB962C8B-B14F-4D97-AF65-F5344CB8AC3E}">
        <p14:creationId xmlns:p14="http://schemas.microsoft.com/office/powerpoint/2010/main" val="2026139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75B95-2981-335C-B52A-15593546F9F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92D86D5-D61E-6A8A-E999-623CE54BAD8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584AFB7-C47D-BE27-BD2B-57A614683AFC}"/>
              </a:ext>
            </a:extLst>
          </p:cNvPr>
          <p:cNvSpPr>
            <a:spLocks noGrp="1"/>
          </p:cNvSpPr>
          <p:nvPr>
            <p:ph type="dt" sz="half" idx="10"/>
          </p:nvPr>
        </p:nvSpPr>
        <p:spPr/>
        <p:txBody>
          <a:bodyPr/>
          <a:lstStyle/>
          <a:p>
            <a:fld id="{B01F73C9-9410-4B1D-A5A6-4C4A4B69BD8F}" type="datetimeFigureOut">
              <a:rPr lang="en-IN" smtClean="0"/>
              <a:t>03-12-2022</a:t>
            </a:fld>
            <a:endParaRPr lang="en-IN"/>
          </a:p>
        </p:txBody>
      </p:sp>
      <p:sp>
        <p:nvSpPr>
          <p:cNvPr id="5" name="Footer Placeholder 4">
            <a:extLst>
              <a:ext uri="{FF2B5EF4-FFF2-40B4-BE49-F238E27FC236}">
                <a16:creationId xmlns:a16="http://schemas.microsoft.com/office/drawing/2014/main" id="{9EA8420A-498F-C11B-9C02-ABE928504B6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8B7E97A-B527-3B6D-DA1B-82439031FE2B}"/>
              </a:ext>
            </a:extLst>
          </p:cNvPr>
          <p:cNvSpPr>
            <a:spLocks noGrp="1"/>
          </p:cNvSpPr>
          <p:nvPr>
            <p:ph type="sldNum" sz="quarter" idx="12"/>
          </p:nvPr>
        </p:nvSpPr>
        <p:spPr/>
        <p:txBody>
          <a:bodyPr/>
          <a:lstStyle/>
          <a:p>
            <a:fld id="{A0DC4D56-512E-4856-83E1-B2E14ABA60C4}" type="slidenum">
              <a:rPr lang="en-IN" smtClean="0"/>
              <a:t>‹#›</a:t>
            </a:fld>
            <a:endParaRPr lang="en-IN"/>
          </a:p>
        </p:txBody>
      </p:sp>
    </p:spTree>
    <p:extLst>
      <p:ext uri="{BB962C8B-B14F-4D97-AF65-F5344CB8AC3E}">
        <p14:creationId xmlns:p14="http://schemas.microsoft.com/office/powerpoint/2010/main" val="29452368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4C92B3-42D1-77FB-678C-59C3F639A2E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41090F6-0B79-8FF7-64C3-5D7A302D9C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F65EBD-6176-2A88-5109-0501B140AC9D}"/>
              </a:ext>
            </a:extLst>
          </p:cNvPr>
          <p:cNvSpPr>
            <a:spLocks noGrp="1"/>
          </p:cNvSpPr>
          <p:nvPr>
            <p:ph type="dt" sz="half" idx="10"/>
          </p:nvPr>
        </p:nvSpPr>
        <p:spPr/>
        <p:txBody>
          <a:bodyPr/>
          <a:lstStyle/>
          <a:p>
            <a:fld id="{B01F73C9-9410-4B1D-A5A6-4C4A4B69BD8F}" type="datetimeFigureOut">
              <a:rPr lang="en-IN" smtClean="0"/>
              <a:t>03-12-2022</a:t>
            </a:fld>
            <a:endParaRPr lang="en-IN"/>
          </a:p>
        </p:txBody>
      </p:sp>
      <p:sp>
        <p:nvSpPr>
          <p:cNvPr id="5" name="Footer Placeholder 4">
            <a:extLst>
              <a:ext uri="{FF2B5EF4-FFF2-40B4-BE49-F238E27FC236}">
                <a16:creationId xmlns:a16="http://schemas.microsoft.com/office/drawing/2014/main" id="{5ABDD2E5-4E40-C8F7-E5B6-604C676E68C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C0FCE91-0431-7774-E462-A58374F2D8C8}"/>
              </a:ext>
            </a:extLst>
          </p:cNvPr>
          <p:cNvSpPr>
            <a:spLocks noGrp="1"/>
          </p:cNvSpPr>
          <p:nvPr>
            <p:ph type="sldNum" sz="quarter" idx="12"/>
          </p:nvPr>
        </p:nvSpPr>
        <p:spPr/>
        <p:txBody>
          <a:bodyPr/>
          <a:lstStyle/>
          <a:p>
            <a:fld id="{A0DC4D56-512E-4856-83E1-B2E14ABA60C4}" type="slidenum">
              <a:rPr lang="en-IN" smtClean="0"/>
              <a:t>‹#›</a:t>
            </a:fld>
            <a:endParaRPr lang="en-IN"/>
          </a:p>
        </p:txBody>
      </p:sp>
    </p:spTree>
    <p:extLst>
      <p:ext uri="{BB962C8B-B14F-4D97-AF65-F5344CB8AC3E}">
        <p14:creationId xmlns:p14="http://schemas.microsoft.com/office/powerpoint/2010/main" val="528892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B07AA-3528-BF9C-0546-1D2164FB082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72FFC71-0A95-F1E9-DE0F-F4589EF625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0B04191-5B8E-3AEE-7481-913E83FE9BD0}"/>
              </a:ext>
            </a:extLst>
          </p:cNvPr>
          <p:cNvSpPr>
            <a:spLocks noGrp="1"/>
          </p:cNvSpPr>
          <p:nvPr>
            <p:ph type="dt" sz="half" idx="10"/>
          </p:nvPr>
        </p:nvSpPr>
        <p:spPr/>
        <p:txBody>
          <a:bodyPr/>
          <a:lstStyle/>
          <a:p>
            <a:fld id="{B01F73C9-9410-4B1D-A5A6-4C4A4B69BD8F}" type="datetimeFigureOut">
              <a:rPr lang="en-IN" smtClean="0"/>
              <a:t>03-12-2022</a:t>
            </a:fld>
            <a:endParaRPr lang="en-IN"/>
          </a:p>
        </p:txBody>
      </p:sp>
      <p:sp>
        <p:nvSpPr>
          <p:cNvPr id="5" name="Footer Placeholder 4">
            <a:extLst>
              <a:ext uri="{FF2B5EF4-FFF2-40B4-BE49-F238E27FC236}">
                <a16:creationId xmlns:a16="http://schemas.microsoft.com/office/drawing/2014/main" id="{3E5724C5-5229-4608-A0D5-6CB955E9089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6A76DAA-901A-80B8-A4E8-30873A90FE91}"/>
              </a:ext>
            </a:extLst>
          </p:cNvPr>
          <p:cNvSpPr>
            <a:spLocks noGrp="1"/>
          </p:cNvSpPr>
          <p:nvPr>
            <p:ph type="sldNum" sz="quarter" idx="12"/>
          </p:nvPr>
        </p:nvSpPr>
        <p:spPr/>
        <p:txBody>
          <a:bodyPr/>
          <a:lstStyle/>
          <a:p>
            <a:fld id="{A0DC4D56-512E-4856-83E1-B2E14ABA60C4}" type="slidenum">
              <a:rPr lang="en-IN" smtClean="0"/>
              <a:t>‹#›</a:t>
            </a:fld>
            <a:endParaRPr lang="en-IN"/>
          </a:p>
        </p:txBody>
      </p:sp>
    </p:spTree>
    <p:extLst>
      <p:ext uri="{BB962C8B-B14F-4D97-AF65-F5344CB8AC3E}">
        <p14:creationId xmlns:p14="http://schemas.microsoft.com/office/powerpoint/2010/main" val="4001656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2AE66-A566-FEE1-B410-26E4238316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0885B1B-1CCF-9187-3DDD-9E6920086F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2AF442-0C57-6954-E6F5-47611A898952}"/>
              </a:ext>
            </a:extLst>
          </p:cNvPr>
          <p:cNvSpPr>
            <a:spLocks noGrp="1"/>
          </p:cNvSpPr>
          <p:nvPr>
            <p:ph type="dt" sz="half" idx="10"/>
          </p:nvPr>
        </p:nvSpPr>
        <p:spPr/>
        <p:txBody>
          <a:bodyPr/>
          <a:lstStyle/>
          <a:p>
            <a:fld id="{B01F73C9-9410-4B1D-A5A6-4C4A4B69BD8F}" type="datetimeFigureOut">
              <a:rPr lang="en-IN" smtClean="0"/>
              <a:t>03-12-2022</a:t>
            </a:fld>
            <a:endParaRPr lang="en-IN"/>
          </a:p>
        </p:txBody>
      </p:sp>
      <p:sp>
        <p:nvSpPr>
          <p:cNvPr id="5" name="Footer Placeholder 4">
            <a:extLst>
              <a:ext uri="{FF2B5EF4-FFF2-40B4-BE49-F238E27FC236}">
                <a16:creationId xmlns:a16="http://schemas.microsoft.com/office/drawing/2014/main" id="{E416CA1C-B107-0BA1-F574-337CA6489EA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E35E6DE-F971-8FB6-4EEB-5D43C9361DF3}"/>
              </a:ext>
            </a:extLst>
          </p:cNvPr>
          <p:cNvSpPr>
            <a:spLocks noGrp="1"/>
          </p:cNvSpPr>
          <p:nvPr>
            <p:ph type="sldNum" sz="quarter" idx="12"/>
          </p:nvPr>
        </p:nvSpPr>
        <p:spPr/>
        <p:txBody>
          <a:bodyPr/>
          <a:lstStyle/>
          <a:p>
            <a:fld id="{A0DC4D56-512E-4856-83E1-B2E14ABA60C4}" type="slidenum">
              <a:rPr lang="en-IN" smtClean="0"/>
              <a:t>‹#›</a:t>
            </a:fld>
            <a:endParaRPr lang="en-IN"/>
          </a:p>
        </p:txBody>
      </p:sp>
    </p:spTree>
    <p:extLst>
      <p:ext uri="{BB962C8B-B14F-4D97-AF65-F5344CB8AC3E}">
        <p14:creationId xmlns:p14="http://schemas.microsoft.com/office/powerpoint/2010/main" val="3510811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E0D52-4CE2-4337-34CF-F96A8B74150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25B386F-09C2-749F-936E-80640E3270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1E4AAF5-511F-0225-E480-C29D1505396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49D28DF-062D-6664-B447-9CDFCFC592E0}"/>
              </a:ext>
            </a:extLst>
          </p:cNvPr>
          <p:cNvSpPr>
            <a:spLocks noGrp="1"/>
          </p:cNvSpPr>
          <p:nvPr>
            <p:ph type="dt" sz="half" idx="10"/>
          </p:nvPr>
        </p:nvSpPr>
        <p:spPr/>
        <p:txBody>
          <a:bodyPr/>
          <a:lstStyle/>
          <a:p>
            <a:fld id="{B01F73C9-9410-4B1D-A5A6-4C4A4B69BD8F}" type="datetimeFigureOut">
              <a:rPr lang="en-IN" smtClean="0"/>
              <a:t>03-12-2022</a:t>
            </a:fld>
            <a:endParaRPr lang="en-IN"/>
          </a:p>
        </p:txBody>
      </p:sp>
      <p:sp>
        <p:nvSpPr>
          <p:cNvPr id="6" name="Footer Placeholder 5">
            <a:extLst>
              <a:ext uri="{FF2B5EF4-FFF2-40B4-BE49-F238E27FC236}">
                <a16:creationId xmlns:a16="http://schemas.microsoft.com/office/drawing/2014/main" id="{1F01DF91-81EE-AFFF-B883-4A16DABFA73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E8665BD-3D1A-9D3E-0F0C-317344D66789}"/>
              </a:ext>
            </a:extLst>
          </p:cNvPr>
          <p:cNvSpPr>
            <a:spLocks noGrp="1"/>
          </p:cNvSpPr>
          <p:nvPr>
            <p:ph type="sldNum" sz="quarter" idx="12"/>
          </p:nvPr>
        </p:nvSpPr>
        <p:spPr/>
        <p:txBody>
          <a:bodyPr/>
          <a:lstStyle/>
          <a:p>
            <a:fld id="{A0DC4D56-512E-4856-83E1-B2E14ABA60C4}" type="slidenum">
              <a:rPr lang="en-IN" smtClean="0"/>
              <a:t>‹#›</a:t>
            </a:fld>
            <a:endParaRPr lang="en-IN"/>
          </a:p>
        </p:txBody>
      </p:sp>
    </p:spTree>
    <p:extLst>
      <p:ext uri="{BB962C8B-B14F-4D97-AF65-F5344CB8AC3E}">
        <p14:creationId xmlns:p14="http://schemas.microsoft.com/office/powerpoint/2010/main" val="1297263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1A458-B82E-55F9-8604-927F4ECCBFF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3E106BF-970F-5D22-120D-1C555F67AC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96B2AA-3445-FCC7-0740-484A96781E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6AF3874-E436-3B99-C880-B3692BE760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9B7E53-5206-3CF5-5E00-EE22E526E3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4785029-9788-4A30-2AB6-2C5F8BDD6407}"/>
              </a:ext>
            </a:extLst>
          </p:cNvPr>
          <p:cNvSpPr>
            <a:spLocks noGrp="1"/>
          </p:cNvSpPr>
          <p:nvPr>
            <p:ph type="dt" sz="half" idx="10"/>
          </p:nvPr>
        </p:nvSpPr>
        <p:spPr/>
        <p:txBody>
          <a:bodyPr/>
          <a:lstStyle/>
          <a:p>
            <a:fld id="{B01F73C9-9410-4B1D-A5A6-4C4A4B69BD8F}" type="datetimeFigureOut">
              <a:rPr lang="en-IN" smtClean="0"/>
              <a:t>03-12-2022</a:t>
            </a:fld>
            <a:endParaRPr lang="en-IN"/>
          </a:p>
        </p:txBody>
      </p:sp>
      <p:sp>
        <p:nvSpPr>
          <p:cNvPr id="8" name="Footer Placeholder 7">
            <a:extLst>
              <a:ext uri="{FF2B5EF4-FFF2-40B4-BE49-F238E27FC236}">
                <a16:creationId xmlns:a16="http://schemas.microsoft.com/office/drawing/2014/main" id="{7B2668C7-0B93-6B69-ACD8-86FA97AB98A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8B8B0AA-F268-2DB2-248D-8D6B4695E10A}"/>
              </a:ext>
            </a:extLst>
          </p:cNvPr>
          <p:cNvSpPr>
            <a:spLocks noGrp="1"/>
          </p:cNvSpPr>
          <p:nvPr>
            <p:ph type="sldNum" sz="quarter" idx="12"/>
          </p:nvPr>
        </p:nvSpPr>
        <p:spPr/>
        <p:txBody>
          <a:bodyPr/>
          <a:lstStyle/>
          <a:p>
            <a:fld id="{A0DC4D56-512E-4856-83E1-B2E14ABA60C4}" type="slidenum">
              <a:rPr lang="en-IN" smtClean="0"/>
              <a:t>‹#›</a:t>
            </a:fld>
            <a:endParaRPr lang="en-IN"/>
          </a:p>
        </p:txBody>
      </p:sp>
    </p:spTree>
    <p:extLst>
      <p:ext uri="{BB962C8B-B14F-4D97-AF65-F5344CB8AC3E}">
        <p14:creationId xmlns:p14="http://schemas.microsoft.com/office/powerpoint/2010/main" val="3100440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D7E4C-AE0A-F28C-4043-F62996BDF79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984BB82-F32B-E1BC-2C1B-4A022B627D9A}"/>
              </a:ext>
            </a:extLst>
          </p:cNvPr>
          <p:cNvSpPr>
            <a:spLocks noGrp="1"/>
          </p:cNvSpPr>
          <p:nvPr>
            <p:ph type="dt" sz="half" idx="10"/>
          </p:nvPr>
        </p:nvSpPr>
        <p:spPr/>
        <p:txBody>
          <a:bodyPr/>
          <a:lstStyle/>
          <a:p>
            <a:fld id="{B01F73C9-9410-4B1D-A5A6-4C4A4B69BD8F}" type="datetimeFigureOut">
              <a:rPr lang="en-IN" smtClean="0"/>
              <a:t>03-12-2022</a:t>
            </a:fld>
            <a:endParaRPr lang="en-IN"/>
          </a:p>
        </p:txBody>
      </p:sp>
      <p:sp>
        <p:nvSpPr>
          <p:cNvPr id="4" name="Footer Placeholder 3">
            <a:extLst>
              <a:ext uri="{FF2B5EF4-FFF2-40B4-BE49-F238E27FC236}">
                <a16:creationId xmlns:a16="http://schemas.microsoft.com/office/drawing/2014/main" id="{C9FD429D-0BB1-C4BC-5E2F-DF82F6342C0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3100EBD-A066-AB2E-7454-ED435DD8FE28}"/>
              </a:ext>
            </a:extLst>
          </p:cNvPr>
          <p:cNvSpPr>
            <a:spLocks noGrp="1"/>
          </p:cNvSpPr>
          <p:nvPr>
            <p:ph type="sldNum" sz="quarter" idx="12"/>
          </p:nvPr>
        </p:nvSpPr>
        <p:spPr/>
        <p:txBody>
          <a:bodyPr/>
          <a:lstStyle/>
          <a:p>
            <a:fld id="{A0DC4D56-512E-4856-83E1-B2E14ABA60C4}" type="slidenum">
              <a:rPr lang="en-IN" smtClean="0"/>
              <a:t>‹#›</a:t>
            </a:fld>
            <a:endParaRPr lang="en-IN"/>
          </a:p>
        </p:txBody>
      </p:sp>
    </p:spTree>
    <p:extLst>
      <p:ext uri="{BB962C8B-B14F-4D97-AF65-F5344CB8AC3E}">
        <p14:creationId xmlns:p14="http://schemas.microsoft.com/office/powerpoint/2010/main" val="4062624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718A69-31FB-5DDD-8E6C-E4030813BFEA}"/>
              </a:ext>
            </a:extLst>
          </p:cNvPr>
          <p:cNvSpPr>
            <a:spLocks noGrp="1"/>
          </p:cNvSpPr>
          <p:nvPr>
            <p:ph type="dt" sz="half" idx="10"/>
          </p:nvPr>
        </p:nvSpPr>
        <p:spPr/>
        <p:txBody>
          <a:bodyPr/>
          <a:lstStyle/>
          <a:p>
            <a:fld id="{B01F73C9-9410-4B1D-A5A6-4C4A4B69BD8F}" type="datetimeFigureOut">
              <a:rPr lang="en-IN" smtClean="0"/>
              <a:t>03-12-2022</a:t>
            </a:fld>
            <a:endParaRPr lang="en-IN"/>
          </a:p>
        </p:txBody>
      </p:sp>
      <p:sp>
        <p:nvSpPr>
          <p:cNvPr id="3" name="Footer Placeholder 2">
            <a:extLst>
              <a:ext uri="{FF2B5EF4-FFF2-40B4-BE49-F238E27FC236}">
                <a16:creationId xmlns:a16="http://schemas.microsoft.com/office/drawing/2014/main" id="{BE89F70F-5DF8-4B38-C32F-178991C3B0E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1ABAED6-C522-AE43-AF92-7602FA19374E}"/>
              </a:ext>
            </a:extLst>
          </p:cNvPr>
          <p:cNvSpPr>
            <a:spLocks noGrp="1"/>
          </p:cNvSpPr>
          <p:nvPr>
            <p:ph type="sldNum" sz="quarter" idx="12"/>
          </p:nvPr>
        </p:nvSpPr>
        <p:spPr/>
        <p:txBody>
          <a:bodyPr/>
          <a:lstStyle/>
          <a:p>
            <a:fld id="{A0DC4D56-512E-4856-83E1-B2E14ABA60C4}" type="slidenum">
              <a:rPr lang="en-IN" smtClean="0"/>
              <a:t>‹#›</a:t>
            </a:fld>
            <a:endParaRPr lang="en-IN"/>
          </a:p>
        </p:txBody>
      </p:sp>
    </p:spTree>
    <p:extLst>
      <p:ext uri="{BB962C8B-B14F-4D97-AF65-F5344CB8AC3E}">
        <p14:creationId xmlns:p14="http://schemas.microsoft.com/office/powerpoint/2010/main" val="2801982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52C1E-AA80-C0B4-268A-812E4A1D83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5A50C9A-F76B-2AAA-F142-2D97621FC1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F75CAC2-F25D-4497-613B-558ECC6BD9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02425B-1C4C-2250-1B08-3157D83B0F90}"/>
              </a:ext>
            </a:extLst>
          </p:cNvPr>
          <p:cNvSpPr>
            <a:spLocks noGrp="1"/>
          </p:cNvSpPr>
          <p:nvPr>
            <p:ph type="dt" sz="half" idx="10"/>
          </p:nvPr>
        </p:nvSpPr>
        <p:spPr/>
        <p:txBody>
          <a:bodyPr/>
          <a:lstStyle/>
          <a:p>
            <a:fld id="{B01F73C9-9410-4B1D-A5A6-4C4A4B69BD8F}" type="datetimeFigureOut">
              <a:rPr lang="en-IN" smtClean="0"/>
              <a:t>03-12-2022</a:t>
            </a:fld>
            <a:endParaRPr lang="en-IN"/>
          </a:p>
        </p:txBody>
      </p:sp>
      <p:sp>
        <p:nvSpPr>
          <p:cNvPr id="6" name="Footer Placeholder 5">
            <a:extLst>
              <a:ext uri="{FF2B5EF4-FFF2-40B4-BE49-F238E27FC236}">
                <a16:creationId xmlns:a16="http://schemas.microsoft.com/office/drawing/2014/main" id="{C6DB7FAC-2B1B-3769-47CC-DB4438D2F2D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A829729-3964-E67D-71F3-2901473D1346}"/>
              </a:ext>
            </a:extLst>
          </p:cNvPr>
          <p:cNvSpPr>
            <a:spLocks noGrp="1"/>
          </p:cNvSpPr>
          <p:nvPr>
            <p:ph type="sldNum" sz="quarter" idx="12"/>
          </p:nvPr>
        </p:nvSpPr>
        <p:spPr/>
        <p:txBody>
          <a:bodyPr/>
          <a:lstStyle/>
          <a:p>
            <a:fld id="{A0DC4D56-512E-4856-83E1-B2E14ABA60C4}" type="slidenum">
              <a:rPr lang="en-IN" smtClean="0"/>
              <a:t>‹#›</a:t>
            </a:fld>
            <a:endParaRPr lang="en-IN"/>
          </a:p>
        </p:txBody>
      </p:sp>
    </p:spTree>
    <p:extLst>
      <p:ext uri="{BB962C8B-B14F-4D97-AF65-F5344CB8AC3E}">
        <p14:creationId xmlns:p14="http://schemas.microsoft.com/office/powerpoint/2010/main" val="8689747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BCB70-669D-DFA8-69D4-112A0E6584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4595A01-7816-CFF7-831A-C574E6746B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BD1E34A-F697-F64A-459F-FD485ED551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96C8FC-5431-E1F8-A10B-5BC2DA07004F}"/>
              </a:ext>
            </a:extLst>
          </p:cNvPr>
          <p:cNvSpPr>
            <a:spLocks noGrp="1"/>
          </p:cNvSpPr>
          <p:nvPr>
            <p:ph type="dt" sz="half" idx="10"/>
          </p:nvPr>
        </p:nvSpPr>
        <p:spPr/>
        <p:txBody>
          <a:bodyPr/>
          <a:lstStyle/>
          <a:p>
            <a:fld id="{B01F73C9-9410-4B1D-A5A6-4C4A4B69BD8F}" type="datetimeFigureOut">
              <a:rPr lang="en-IN" smtClean="0"/>
              <a:t>03-12-2022</a:t>
            </a:fld>
            <a:endParaRPr lang="en-IN"/>
          </a:p>
        </p:txBody>
      </p:sp>
      <p:sp>
        <p:nvSpPr>
          <p:cNvPr id="6" name="Footer Placeholder 5">
            <a:extLst>
              <a:ext uri="{FF2B5EF4-FFF2-40B4-BE49-F238E27FC236}">
                <a16:creationId xmlns:a16="http://schemas.microsoft.com/office/drawing/2014/main" id="{EB146FCC-7ABA-98EA-CF32-B32FD21DC5E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A279726-3398-1185-1A8B-C2B3DB58E199}"/>
              </a:ext>
            </a:extLst>
          </p:cNvPr>
          <p:cNvSpPr>
            <a:spLocks noGrp="1"/>
          </p:cNvSpPr>
          <p:nvPr>
            <p:ph type="sldNum" sz="quarter" idx="12"/>
          </p:nvPr>
        </p:nvSpPr>
        <p:spPr/>
        <p:txBody>
          <a:bodyPr/>
          <a:lstStyle/>
          <a:p>
            <a:fld id="{A0DC4D56-512E-4856-83E1-B2E14ABA60C4}" type="slidenum">
              <a:rPr lang="en-IN" smtClean="0"/>
              <a:t>‹#›</a:t>
            </a:fld>
            <a:endParaRPr lang="en-IN"/>
          </a:p>
        </p:txBody>
      </p:sp>
    </p:spTree>
    <p:extLst>
      <p:ext uri="{BB962C8B-B14F-4D97-AF65-F5344CB8AC3E}">
        <p14:creationId xmlns:p14="http://schemas.microsoft.com/office/powerpoint/2010/main" val="3907806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7499EF-7DC3-9E71-8351-A5DBA0DC90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701C26A-4DFF-63A2-ACCD-44F9BE3D26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EC65E0C-3ED2-12DE-4CA3-CDF69C5B22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1F73C9-9410-4B1D-A5A6-4C4A4B69BD8F}" type="datetimeFigureOut">
              <a:rPr lang="en-IN" smtClean="0"/>
              <a:t>03-12-2022</a:t>
            </a:fld>
            <a:endParaRPr lang="en-IN"/>
          </a:p>
        </p:txBody>
      </p:sp>
      <p:sp>
        <p:nvSpPr>
          <p:cNvPr id="5" name="Footer Placeholder 4">
            <a:extLst>
              <a:ext uri="{FF2B5EF4-FFF2-40B4-BE49-F238E27FC236}">
                <a16:creationId xmlns:a16="http://schemas.microsoft.com/office/drawing/2014/main" id="{FB83A17D-571F-BCF4-FE3D-DCCBA45CF6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9E924C6-ADDE-8856-DF5C-BF487482B3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DC4D56-512E-4856-83E1-B2E14ABA60C4}" type="slidenum">
              <a:rPr lang="en-IN" smtClean="0"/>
              <a:t>‹#›</a:t>
            </a:fld>
            <a:endParaRPr lang="en-IN"/>
          </a:p>
        </p:txBody>
      </p:sp>
    </p:spTree>
    <p:extLst>
      <p:ext uri="{BB962C8B-B14F-4D97-AF65-F5344CB8AC3E}">
        <p14:creationId xmlns:p14="http://schemas.microsoft.com/office/powerpoint/2010/main" val="22851170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github.com/rahhul17/ao_project/blob/main/9_zernike.py" TargetMode="Externa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quantinfo/ng-rc-paper-code/blob/master/DoubleScrollNVAR-RK23.py" TargetMode="External"/><Relationship Id="rId2" Type="http://schemas.openxmlformats.org/officeDocument/2006/relationships/hyperlink" Target="https://github.com/rahhul17/ao_project/blob/main/zernike_polar.py" TargetMode="Externa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hyperlink" Target="https://github.com/rahhul17/ao_project/blob/main/ng-rc-paper-code/LorenzConstLinQuadraticNVARtimedelayReturnMap-RK23.py" TargetMode="External"/><Relationship Id="rId2" Type="http://schemas.openxmlformats.org/officeDocument/2006/relationships/hyperlink" Target="https://github.com/rahhul17/ao_project/blob/main/ng-rc-paper-code/LorenzConstLinQuadraticNVAR-NRMSE-vsTraintime.py" TargetMode="External"/><Relationship Id="rId1" Type="http://schemas.openxmlformats.org/officeDocument/2006/relationships/slideLayout" Target="../slideLayouts/slideLayout2.xml"/><Relationship Id="rId6" Type="http://schemas.openxmlformats.org/officeDocument/2006/relationships/hyperlink" Target="https://github.com/rahhul17/ao_project/blob/main/ng-rc-paper-code/LorenzConstLinQuadraticNVARtimedelayNRMSE-RK23.py" TargetMode="External"/><Relationship Id="rId5" Type="http://schemas.openxmlformats.org/officeDocument/2006/relationships/hyperlink" Target="https://github.com/rahhul17/ao_project/blob/main/ng-rc-paper-code/LorenzConstLinQuadraticNVARtimedelay-RK23.py" TargetMode="External"/><Relationship Id="rId4" Type="http://schemas.openxmlformats.org/officeDocument/2006/relationships/hyperlink" Target="https://github.com/rahhul17/ao_project/blob/main/ng-rc-paper-code/LorenzConstLinQuadraticNVAR-Noise.py"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hyperlink" Target="https://github.com/rahhul17/ao_project/blob/main/ng-rc-paper-code/LorenzPredictZQuadraticNVARtimedelay-RK23.py" TargetMode="Externa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rahhul17/ao_project/blob/main/ng-rc-paper-code/LorenzPredictZQuadraticNVARtimedelayWout-RK23.py" TargetMode="External"/><Relationship Id="rId2" Type="http://schemas.openxmlformats.org/officeDocument/2006/relationships/hyperlink" Target="https://github.com/rahhul17/ao_project/blob/main/ng-rc-paper-code/LorenzPredictZQuadraticNVARtimedelayNRMSE-RK23.py" TargetMode="Externa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github.com/rahhul17/ao_project/blob/main/ng-rc-paper-code/LorenzQuadraticNVARtimedelayWout-RK23.py"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A0EFDA1-55CD-AB86-1F08-D79C387CE95D}"/>
              </a:ext>
            </a:extLst>
          </p:cNvPr>
          <p:cNvSpPr txBox="1"/>
          <p:nvPr/>
        </p:nvSpPr>
        <p:spPr>
          <a:xfrm>
            <a:off x="1344705" y="1110734"/>
            <a:ext cx="8991601" cy="2215991"/>
          </a:xfrm>
          <a:prstGeom prst="rect">
            <a:avLst/>
          </a:prstGeom>
          <a:noFill/>
        </p:spPr>
        <p:txBody>
          <a:bodyPr wrap="square">
            <a:spAutoFit/>
          </a:bodyPr>
          <a:lstStyle/>
          <a:p>
            <a:pPr algn="ctr"/>
            <a:r>
              <a:rPr lang="en-US" sz="2400" b="1" dirty="0">
                <a:latin typeface="Arial Rounded MT Bold" panose="020F0704030504030204" pitchFamily="34" charset="0"/>
              </a:rPr>
              <a:t>“Introduction To Next Generation Reservoir Computing ”</a:t>
            </a:r>
          </a:p>
          <a:p>
            <a:pPr algn="l"/>
            <a:endParaRPr lang="en-IN" sz="1800" b="0" i="0" u="none" strike="noStrike" baseline="0" dirty="0">
              <a:solidFill>
                <a:srgbClr val="000000"/>
              </a:solidFill>
              <a:latin typeface="Arial" panose="020B0604020202020204" pitchFamily="34" charset="0"/>
            </a:endParaRPr>
          </a:p>
          <a:p>
            <a:pPr algn="ctr"/>
            <a:r>
              <a:rPr lang="en-IN" sz="1800" b="0" i="0" u="none" strike="noStrike" baseline="0" dirty="0">
                <a:solidFill>
                  <a:srgbClr val="000000"/>
                </a:solidFill>
                <a:latin typeface="Arial" panose="020B0604020202020204" pitchFamily="34" charset="0"/>
              </a:rPr>
              <a:t> </a:t>
            </a:r>
            <a:r>
              <a:rPr lang="en-IN" sz="2400" b="1" i="0" u="none" strike="noStrike" baseline="0" dirty="0">
                <a:solidFill>
                  <a:srgbClr val="000000"/>
                </a:solidFill>
                <a:latin typeface="Arial Rounded MT Bold" panose="020F0704030504030204" pitchFamily="34" charset="0"/>
              </a:rPr>
              <a:t>Semester Project Review</a:t>
            </a:r>
          </a:p>
          <a:p>
            <a:pPr algn="ctr"/>
            <a:endParaRPr lang="en-IN" sz="2400" b="1" dirty="0">
              <a:solidFill>
                <a:srgbClr val="000000"/>
              </a:solidFill>
              <a:latin typeface="Arial Rounded MT Bold" panose="020F0704030504030204" pitchFamily="34" charset="0"/>
            </a:endParaRPr>
          </a:p>
          <a:p>
            <a:pPr algn="r"/>
            <a:r>
              <a:rPr lang="en-IN" sz="2000" b="1" dirty="0">
                <a:solidFill>
                  <a:srgbClr val="000000"/>
                </a:solidFill>
                <a:latin typeface="Arial Rounded MT Bold" panose="020F0704030504030204" pitchFamily="34" charset="0"/>
              </a:rPr>
              <a:t> - </a:t>
            </a:r>
            <a:r>
              <a:rPr lang="en-IN" sz="2000" b="1" i="0" u="none" strike="noStrike" baseline="0" dirty="0">
                <a:solidFill>
                  <a:srgbClr val="000000"/>
                </a:solidFill>
                <a:latin typeface="Arial Rounded MT Bold" panose="020F0704030504030204" pitchFamily="34" charset="0"/>
              </a:rPr>
              <a:t>Rahhul J </a:t>
            </a:r>
            <a:r>
              <a:rPr lang="en-IN" sz="2000" b="1" dirty="0">
                <a:solidFill>
                  <a:srgbClr val="000000"/>
                </a:solidFill>
                <a:latin typeface="Arial Rounded MT Bold" panose="020F0704030504030204" pitchFamily="34" charset="0"/>
              </a:rPr>
              <a:t>(</a:t>
            </a:r>
            <a:r>
              <a:rPr lang="en-IN" sz="2000" b="1" i="0" u="none" strike="noStrike" baseline="0" dirty="0">
                <a:solidFill>
                  <a:srgbClr val="000000"/>
                </a:solidFill>
                <a:latin typeface="Arial Rounded MT Bold" panose="020F0704030504030204" pitchFamily="34" charset="0"/>
              </a:rPr>
              <a:t>EP20BTECH11019)</a:t>
            </a:r>
            <a:endParaRPr lang="en-US" sz="2000" b="1" dirty="0">
              <a:latin typeface="Arial Rounded MT Bold" panose="020F0704030504030204" pitchFamily="34" charset="0"/>
            </a:endParaRPr>
          </a:p>
          <a:p>
            <a:pPr algn="ctr"/>
            <a:endParaRPr lang="en-IN" sz="2400" b="1" dirty="0">
              <a:latin typeface="Arial Rounded MT Bold" panose="020F0704030504030204" pitchFamily="34" charset="0"/>
            </a:endParaRPr>
          </a:p>
        </p:txBody>
      </p:sp>
    </p:spTree>
    <p:extLst>
      <p:ext uri="{BB962C8B-B14F-4D97-AF65-F5344CB8AC3E}">
        <p14:creationId xmlns:p14="http://schemas.microsoft.com/office/powerpoint/2010/main" val="4047316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074709-9606-54ED-5B18-C79503D69CC5}"/>
              </a:ext>
            </a:extLst>
          </p:cNvPr>
          <p:cNvPicPr>
            <a:picLocks noChangeAspect="1"/>
          </p:cNvPicPr>
          <p:nvPr/>
        </p:nvPicPr>
        <p:blipFill rotWithShape="1">
          <a:blip r:embed="rId2"/>
          <a:srcRect l="9926" t="37516" r="53897" b="15294"/>
          <a:stretch/>
        </p:blipFill>
        <p:spPr>
          <a:xfrm>
            <a:off x="1885335" y="957537"/>
            <a:ext cx="8421329" cy="3806191"/>
          </a:xfrm>
          <a:prstGeom prst="rect">
            <a:avLst/>
          </a:prstGeom>
        </p:spPr>
      </p:pic>
    </p:spTree>
    <p:extLst>
      <p:ext uri="{BB962C8B-B14F-4D97-AF65-F5344CB8AC3E}">
        <p14:creationId xmlns:p14="http://schemas.microsoft.com/office/powerpoint/2010/main" val="9595815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9C6B617-0005-B735-158B-9C091DB0480D}"/>
              </a:ext>
            </a:extLst>
          </p:cNvPr>
          <p:cNvSpPr txBox="1"/>
          <p:nvPr/>
        </p:nvSpPr>
        <p:spPr>
          <a:xfrm>
            <a:off x="320778" y="526220"/>
            <a:ext cx="11256706" cy="3416320"/>
          </a:xfrm>
          <a:prstGeom prst="rect">
            <a:avLst/>
          </a:prstGeom>
          <a:noFill/>
        </p:spPr>
        <p:txBody>
          <a:bodyPr wrap="square">
            <a:spAutoFit/>
          </a:bodyPr>
          <a:lstStyle/>
          <a:p>
            <a:pPr marL="285750" indent="-285750">
              <a:buFont typeface="Arial" panose="020B0604020202020204" pitchFamily="34" charset="0"/>
              <a:buChar char="•"/>
            </a:pPr>
            <a:r>
              <a:rPr lang="en-US" sz="1800" dirty="0">
                <a:effectLst/>
                <a:latin typeface="Adobe Heiti Std R" panose="020B0400000000000000" pitchFamily="34" charset="-128"/>
                <a:cs typeface="Times New Roman" panose="02020603050405020304" pitchFamily="18" charset="0"/>
              </a:rPr>
              <a:t>First, the PSF is simulated using a distant point light source at diffraction limit. The PSF (input image) and the 30 term Zernike polynomial (output) are used to predict the correct Zernike polynomials coefficients using the modified ResNet-18 CNN architecture. </a:t>
            </a:r>
          </a:p>
          <a:p>
            <a:pPr marL="285750" indent="-285750">
              <a:buFont typeface="Arial" panose="020B0604020202020204" pitchFamily="34" charset="0"/>
              <a:buChar char="•"/>
            </a:pPr>
            <a:endParaRPr lang="en-US" sz="1800" dirty="0">
              <a:effectLst/>
              <a:latin typeface="Adobe Heiti Std R" panose="020B0400000000000000" pitchFamily="34" charset="-128"/>
              <a:cs typeface="Times New Roman" panose="02020603050405020304" pitchFamily="18" charset="0"/>
            </a:endParaRPr>
          </a:p>
          <a:p>
            <a:pPr marL="285750" indent="-285750">
              <a:buFont typeface="Arial" panose="020B0604020202020204" pitchFamily="34" charset="0"/>
              <a:buChar char="•"/>
            </a:pPr>
            <a:r>
              <a:rPr lang="en-US" sz="1800" dirty="0">
                <a:effectLst/>
                <a:latin typeface="Adobe Heiti Std R" panose="020B0400000000000000" pitchFamily="34" charset="-128"/>
                <a:cs typeface="Times New Roman" panose="02020603050405020304" pitchFamily="18" charset="0"/>
              </a:rPr>
              <a:t>Second, the PSF images from the first part is convolved with the UAV images dataset available at NPS to generate blurred extended point source images with </a:t>
            </a:r>
            <a:r>
              <a:rPr lang="en-US" sz="1800" b="1" dirty="0">
                <a:effectLst/>
                <a:latin typeface="Adobe Heiti Std R" panose="020B0400000000000000" pitchFamily="34" charset="-128"/>
                <a:cs typeface="Times New Roman" panose="02020603050405020304" pitchFamily="18" charset="0"/>
              </a:rPr>
              <a:t>known </a:t>
            </a:r>
            <a:r>
              <a:rPr lang="en-US" sz="1800" dirty="0">
                <a:effectLst/>
                <a:latin typeface="Adobe Heiti Std R" panose="020B0400000000000000" pitchFamily="34" charset="-128"/>
                <a:cs typeface="Times New Roman" panose="02020603050405020304" pitchFamily="18" charset="0"/>
              </a:rPr>
              <a:t>Zernike polynomials coefficients from the first part. </a:t>
            </a:r>
          </a:p>
          <a:p>
            <a:pPr marL="285750" indent="-285750">
              <a:buFont typeface="Arial" panose="020B0604020202020204" pitchFamily="34" charset="0"/>
              <a:buChar char="•"/>
            </a:pPr>
            <a:endParaRPr lang="en-US" sz="1800" dirty="0">
              <a:effectLst/>
              <a:latin typeface="Adobe Heiti Std R" panose="020B0400000000000000" pitchFamily="34" charset="-128"/>
              <a:cs typeface="Times New Roman" panose="02020603050405020304" pitchFamily="18" charset="0"/>
            </a:endParaRPr>
          </a:p>
          <a:p>
            <a:pPr marL="285750" indent="-285750">
              <a:buFont typeface="Arial" panose="020B0604020202020204" pitchFamily="34" charset="0"/>
              <a:buChar char="•"/>
            </a:pPr>
            <a:r>
              <a:rPr lang="en-US" sz="1800" dirty="0">
                <a:effectLst/>
                <a:latin typeface="Adobe Heiti Std R" panose="020B0400000000000000" pitchFamily="34" charset="-128"/>
                <a:cs typeface="Times New Roman" panose="02020603050405020304" pitchFamily="18" charset="0"/>
              </a:rPr>
              <a:t>Thirdly, the blurred UAV images are used as inputs to the  U-Net CNN and the original clear UAV images as outputs for direct image to image correction without using Zernike polynomials. </a:t>
            </a:r>
            <a:r>
              <a:rPr lang="en-IN" sz="1800" dirty="0">
                <a:effectLst/>
                <a:latin typeface="Adobe Heiti Std R" panose="020B0400000000000000" pitchFamily="34" charset="-128"/>
                <a:cs typeface="Times New Roman" panose="02020603050405020304" pitchFamily="18" charset="0"/>
              </a:rPr>
              <a:t>Table 2 shows the training parameters that were used to generate the images used for training.</a:t>
            </a:r>
          </a:p>
          <a:p>
            <a:pPr marL="285750" indent="-285750">
              <a:buFont typeface="Arial" panose="020B0604020202020204" pitchFamily="34" charset="0"/>
              <a:buChar char="•"/>
            </a:pPr>
            <a:endParaRPr lang="en-IN" dirty="0"/>
          </a:p>
        </p:txBody>
      </p:sp>
      <p:pic>
        <p:nvPicPr>
          <p:cNvPr id="6" name="Picture 5">
            <a:extLst>
              <a:ext uri="{FF2B5EF4-FFF2-40B4-BE49-F238E27FC236}">
                <a16:creationId xmlns:a16="http://schemas.microsoft.com/office/drawing/2014/main" id="{1E04E281-E19C-3FE0-4318-E9B1E8CFD6F0}"/>
              </a:ext>
            </a:extLst>
          </p:cNvPr>
          <p:cNvPicPr>
            <a:picLocks noChangeAspect="1"/>
          </p:cNvPicPr>
          <p:nvPr/>
        </p:nvPicPr>
        <p:blipFill>
          <a:blip r:embed="rId2"/>
          <a:stretch>
            <a:fillRect/>
          </a:stretch>
        </p:blipFill>
        <p:spPr>
          <a:xfrm>
            <a:off x="3072580" y="3657600"/>
            <a:ext cx="6046839" cy="3200400"/>
          </a:xfrm>
          <a:prstGeom prst="rect">
            <a:avLst/>
          </a:prstGeom>
        </p:spPr>
      </p:pic>
    </p:spTree>
    <p:extLst>
      <p:ext uri="{BB962C8B-B14F-4D97-AF65-F5344CB8AC3E}">
        <p14:creationId xmlns:p14="http://schemas.microsoft.com/office/powerpoint/2010/main" val="2471961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574CD5-7809-1CAA-2923-7C5603F8F84E}"/>
              </a:ext>
            </a:extLst>
          </p:cNvPr>
          <p:cNvPicPr>
            <a:picLocks noChangeAspect="1"/>
          </p:cNvPicPr>
          <p:nvPr/>
        </p:nvPicPr>
        <p:blipFill>
          <a:blip r:embed="rId2"/>
          <a:stretch>
            <a:fillRect/>
          </a:stretch>
        </p:blipFill>
        <p:spPr>
          <a:xfrm>
            <a:off x="1350532" y="483641"/>
            <a:ext cx="5477972" cy="3970372"/>
          </a:xfrm>
          <a:prstGeom prst="rect">
            <a:avLst/>
          </a:prstGeom>
        </p:spPr>
      </p:pic>
      <p:pic>
        <p:nvPicPr>
          <p:cNvPr id="5" name="Picture 4">
            <a:extLst>
              <a:ext uri="{FF2B5EF4-FFF2-40B4-BE49-F238E27FC236}">
                <a16:creationId xmlns:a16="http://schemas.microsoft.com/office/drawing/2014/main" id="{86E8C383-8B55-6A74-C5DE-5FA24D5BBEFC}"/>
              </a:ext>
            </a:extLst>
          </p:cNvPr>
          <p:cNvPicPr>
            <a:picLocks noChangeAspect="1"/>
          </p:cNvPicPr>
          <p:nvPr/>
        </p:nvPicPr>
        <p:blipFill>
          <a:blip r:embed="rId3"/>
          <a:stretch>
            <a:fillRect/>
          </a:stretch>
        </p:blipFill>
        <p:spPr>
          <a:xfrm>
            <a:off x="6828504" y="1017639"/>
            <a:ext cx="5147186" cy="3716593"/>
          </a:xfrm>
          <a:prstGeom prst="rect">
            <a:avLst/>
          </a:prstGeom>
        </p:spPr>
      </p:pic>
    </p:spTree>
    <p:extLst>
      <p:ext uri="{BB962C8B-B14F-4D97-AF65-F5344CB8AC3E}">
        <p14:creationId xmlns:p14="http://schemas.microsoft.com/office/powerpoint/2010/main" val="2300907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A857A4-5A6C-F85E-A5C2-770A87EDE1FB}"/>
              </a:ext>
            </a:extLst>
          </p:cNvPr>
          <p:cNvPicPr>
            <a:picLocks noChangeAspect="1"/>
          </p:cNvPicPr>
          <p:nvPr/>
        </p:nvPicPr>
        <p:blipFill>
          <a:blip r:embed="rId2"/>
          <a:stretch>
            <a:fillRect/>
          </a:stretch>
        </p:blipFill>
        <p:spPr>
          <a:xfrm>
            <a:off x="1369910" y="459991"/>
            <a:ext cx="5665072" cy="4908422"/>
          </a:xfrm>
          <a:prstGeom prst="rect">
            <a:avLst/>
          </a:prstGeom>
        </p:spPr>
      </p:pic>
      <p:pic>
        <p:nvPicPr>
          <p:cNvPr id="5" name="Picture 4">
            <a:extLst>
              <a:ext uri="{FF2B5EF4-FFF2-40B4-BE49-F238E27FC236}">
                <a16:creationId xmlns:a16="http://schemas.microsoft.com/office/drawing/2014/main" id="{9917ED9C-FC46-62D9-995D-0AB950BD9A40}"/>
              </a:ext>
            </a:extLst>
          </p:cNvPr>
          <p:cNvPicPr>
            <a:picLocks noChangeAspect="1"/>
          </p:cNvPicPr>
          <p:nvPr/>
        </p:nvPicPr>
        <p:blipFill>
          <a:blip r:embed="rId3"/>
          <a:stretch>
            <a:fillRect/>
          </a:stretch>
        </p:blipFill>
        <p:spPr>
          <a:xfrm>
            <a:off x="7034982" y="870156"/>
            <a:ext cx="5157019" cy="4350774"/>
          </a:xfrm>
          <a:prstGeom prst="rect">
            <a:avLst/>
          </a:prstGeom>
        </p:spPr>
      </p:pic>
    </p:spTree>
    <p:extLst>
      <p:ext uri="{BB962C8B-B14F-4D97-AF65-F5344CB8AC3E}">
        <p14:creationId xmlns:p14="http://schemas.microsoft.com/office/powerpoint/2010/main" val="25004915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D17468C-C891-BD5E-933B-6AC98E97F977}"/>
              </a:ext>
            </a:extLst>
          </p:cNvPr>
          <p:cNvSpPr txBox="1"/>
          <p:nvPr/>
        </p:nvSpPr>
        <p:spPr>
          <a:xfrm>
            <a:off x="895963" y="184464"/>
            <a:ext cx="10976489" cy="4524315"/>
          </a:xfrm>
          <a:prstGeom prst="rect">
            <a:avLst/>
          </a:prstGeom>
          <a:noFill/>
        </p:spPr>
        <p:txBody>
          <a:bodyPr wrap="square">
            <a:spAutoFit/>
          </a:bodyPr>
          <a:lstStyle/>
          <a:p>
            <a:pPr marL="285750" indent="-285750">
              <a:buFont typeface="Arial" panose="020B0604020202020204" pitchFamily="34" charset="0"/>
              <a:buChar char="•"/>
            </a:pPr>
            <a:r>
              <a:rPr lang="en-IN" sz="1800" dirty="0">
                <a:effectLst/>
                <a:latin typeface="Adobe Heiti Std R" panose="020B0400000000000000" pitchFamily="34" charset="-128"/>
                <a:cs typeface="Times New Roman" panose="02020603050405020304" pitchFamily="18" charset="0"/>
              </a:rPr>
              <a:t>The PSF images generated were used to train the ResNet-18 CNN to output the expected 30 term Zernike polynomial. The prediction accuracy was found to be poor. Other than using a focused PSF image, defocus was also added to the PSF image to simulate phase diverse data for simulation. </a:t>
            </a:r>
          </a:p>
          <a:p>
            <a:pPr marL="285750" indent="-285750">
              <a:buFont typeface="Arial" panose="020B0604020202020204" pitchFamily="34" charset="0"/>
              <a:buChar char="•"/>
            </a:pPr>
            <a:endParaRPr lang="en-IN" sz="1800" dirty="0">
              <a:effectLst/>
              <a:latin typeface="Adobe Heiti Std R" panose="020B0400000000000000" pitchFamily="34" charset="-128"/>
              <a:cs typeface="Times New Roman" panose="02020603050405020304" pitchFamily="18" charset="0"/>
            </a:endParaRPr>
          </a:p>
          <a:p>
            <a:pPr marL="285750" indent="-285750">
              <a:buFont typeface="Arial" panose="020B0604020202020204" pitchFamily="34" charset="0"/>
              <a:buChar char="•"/>
            </a:pPr>
            <a:r>
              <a:rPr lang="en-IN" sz="1800" dirty="0">
                <a:effectLst/>
                <a:latin typeface="Adobe Heiti Std R" panose="020B0400000000000000" pitchFamily="34" charset="-128"/>
                <a:cs typeface="Times New Roman" panose="02020603050405020304" pitchFamily="18" charset="0"/>
              </a:rPr>
              <a:t>Figure 12 shows the PSF image from Figure 9 with an added defocus level of 5, 10 and 20 in the focus term of Zernike polynomials. Due to the nature of image recognition-related DL and the computer “</a:t>
            </a:r>
            <a:r>
              <a:rPr lang="en-IN" sz="1800" dirty="0" err="1">
                <a:effectLst/>
                <a:latin typeface="Adobe Heiti Std R" panose="020B0400000000000000" pitchFamily="34" charset="-128"/>
                <a:cs typeface="Times New Roman" panose="02020603050405020304" pitchFamily="18" charset="0"/>
              </a:rPr>
              <a:t>seeing”these</a:t>
            </a:r>
            <a:r>
              <a:rPr lang="en-IN" sz="1800" dirty="0">
                <a:effectLst/>
                <a:latin typeface="Adobe Heiti Std R" panose="020B0400000000000000" pitchFamily="34" charset="-128"/>
                <a:cs typeface="Times New Roman" panose="02020603050405020304" pitchFamily="18" charset="0"/>
              </a:rPr>
              <a:t> images, the prediction results obtained was best when defocus was added. This likely gave the network more information to predict and estimate the Zernike polynomials compared to the focused PSF image which has little information all concentrated in a few pixels in the middle of the image.</a:t>
            </a:r>
          </a:p>
          <a:p>
            <a:pPr marL="285750" indent="-285750">
              <a:buFont typeface="Arial" panose="020B0604020202020204" pitchFamily="34" charset="0"/>
              <a:buChar char="•"/>
            </a:pPr>
            <a:endParaRPr lang="en-IN" sz="1800" dirty="0">
              <a:effectLst/>
              <a:latin typeface="Adobe Heiti Std R" panose="020B0400000000000000" pitchFamily="34" charset="-128"/>
              <a:cs typeface="Times New Roman" panose="02020603050405020304" pitchFamily="18" charset="0"/>
            </a:endParaRPr>
          </a:p>
          <a:p>
            <a:pPr marL="285750" indent="-285750">
              <a:buFont typeface="Arial" panose="020B0604020202020204" pitchFamily="34" charset="0"/>
              <a:buChar char="•"/>
            </a:pPr>
            <a:r>
              <a:rPr lang="en-IN" sz="1800" dirty="0">
                <a:effectLst/>
                <a:latin typeface="Adobe Heiti Std R" panose="020B0400000000000000" pitchFamily="34" charset="-128"/>
                <a:ea typeface="Calibri" panose="020F0502020204030204" pitchFamily="34" charset="0"/>
                <a:cs typeface="Times New Roman" panose="02020603050405020304" pitchFamily="18" charset="0"/>
              </a:rPr>
              <a:t>A closer look at the training results indicates that without defocus added, the model is unable to predict well the Zernike polynomials and the results were unable to be used in HEL systems for wavefront correction. Figure 13 shows the overall scatter plot for the complete dataset of 20,000 training PSF images.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IN" dirty="0"/>
          </a:p>
        </p:txBody>
      </p:sp>
      <p:pic>
        <p:nvPicPr>
          <p:cNvPr id="6" name="Picture 5">
            <a:extLst>
              <a:ext uri="{FF2B5EF4-FFF2-40B4-BE49-F238E27FC236}">
                <a16:creationId xmlns:a16="http://schemas.microsoft.com/office/drawing/2014/main" id="{0ECF76AD-FFAC-8F39-EF7E-4B2C6DB3F47C}"/>
              </a:ext>
            </a:extLst>
          </p:cNvPr>
          <p:cNvPicPr>
            <a:picLocks noChangeAspect="1"/>
          </p:cNvPicPr>
          <p:nvPr/>
        </p:nvPicPr>
        <p:blipFill rotWithShape="1">
          <a:blip r:embed="rId2"/>
          <a:srcRect t="5751"/>
          <a:stretch/>
        </p:blipFill>
        <p:spPr>
          <a:xfrm>
            <a:off x="1528991" y="4395018"/>
            <a:ext cx="5373253" cy="2278517"/>
          </a:xfrm>
          <a:prstGeom prst="rect">
            <a:avLst/>
          </a:prstGeom>
        </p:spPr>
      </p:pic>
      <p:pic>
        <p:nvPicPr>
          <p:cNvPr id="7" name="Picture 6">
            <a:extLst>
              <a:ext uri="{FF2B5EF4-FFF2-40B4-BE49-F238E27FC236}">
                <a16:creationId xmlns:a16="http://schemas.microsoft.com/office/drawing/2014/main" id="{96E880DF-BC9D-5F9C-26A5-31E790AB6376}"/>
              </a:ext>
            </a:extLst>
          </p:cNvPr>
          <p:cNvPicPr>
            <a:picLocks noChangeAspect="1"/>
          </p:cNvPicPr>
          <p:nvPr/>
        </p:nvPicPr>
        <p:blipFill>
          <a:blip r:embed="rId3"/>
          <a:stretch>
            <a:fillRect/>
          </a:stretch>
        </p:blipFill>
        <p:spPr>
          <a:xfrm>
            <a:off x="6902243" y="4188543"/>
            <a:ext cx="4645743" cy="2484994"/>
          </a:xfrm>
          <a:prstGeom prst="rect">
            <a:avLst/>
          </a:prstGeom>
        </p:spPr>
      </p:pic>
    </p:spTree>
    <p:extLst>
      <p:ext uri="{BB962C8B-B14F-4D97-AF65-F5344CB8AC3E}">
        <p14:creationId xmlns:p14="http://schemas.microsoft.com/office/powerpoint/2010/main" val="562022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130585-4858-FCBB-6E05-CBF8A1EC7FB9}"/>
              </a:ext>
            </a:extLst>
          </p:cNvPr>
          <p:cNvPicPr>
            <a:picLocks noChangeAspect="1"/>
          </p:cNvPicPr>
          <p:nvPr/>
        </p:nvPicPr>
        <p:blipFill>
          <a:blip r:embed="rId2"/>
          <a:stretch>
            <a:fillRect/>
          </a:stretch>
        </p:blipFill>
        <p:spPr>
          <a:xfrm>
            <a:off x="693174" y="3150025"/>
            <a:ext cx="10692581" cy="3707975"/>
          </a:xfrm>
          <a:prstGeom prst="rect">
            <a:avLst/>
          </a:prstGeom>
        </p:spPr>
      </p:pic>
      <p:sp>
        <p:nvSpPr>
          <p:cNvPr id="6" name="TextBox 5">
            <a:extLst>
              <a:ext uri="{FF2B5EF4-FFF2-40B4-BE49-F238E27FC236}">
                <a16:creationId xmlns:a16="http://schemas.microsoft.com/office/drawing/2014/main" id="{E386B591-A711-814B-A012-F0205FCEACD4}"/>
              </a:ext>
            </a:extLst>
          </p:cNvPr>
          <p:cNvSpPr txBox="1"/>
          <p:nvPr/>
        </p:nvSpPr>
        <p:spPr>
          <a:xfrm>
            <a:off x="383458" y="287703"/>
            <a:ext cx="11002297" cy="2862322"/>
          </a:xfrm>
          <a:prstGeom prst="rect">
            <a:avLst/>
          </a:prstGeom>
          <a:noFill/>
        </p:spPr>
        <p:txBody>
          <a:bodyPr wrap="square">
            <a:spAutoFit/>
          </a:bodyPr>
          <a:lstStyle/>
          <a:p>
            <a:pPr marL="285750" indent="-285750">
              <a:buFont typeface="Arial" panose="020B0604020202020204" pitchFamily="34" charset="0"/>
              <a:buChar char="•"/>
            </a:pPr>
            <a:r>
              <a:rPr lang="en-IN" sz="1800" dirty="0">
                <a:effectLst/>
                <a:latin typeface="Adobe Heiti Std R" panose="020B0400000000000000" pitchFamily="34" charset="-128"/>
                <a:cs typeface="Times New Roman" panose="02020603050405020304" pitchFamily="18" charset="0"/>
              </a:rPr>
              <a:t>From Figure 13, it is observed that the predictions for a focused PSF image causes false predictions along the entire spectrum of 30 Zernike Coefficients. Due to the likely lack of information in a focused PSF image, 8.6% of the predicted Zernike terms were near zero and failed in predicting a reasonable Zernike value. </a:t>
            </a:r>
          </a:p>
          <a:p>
            <a:pPr marL="285750" indent="-285750">
              <a:buFont typeface="Arial" panose="020B0604020202020204" pitchFamily="34" charset="0"/>
              <a:buChar char="•"/>
            </a:pPr>
            <a:endParaRPr lang="en-IN" dirty="0">
              <a:latin typeface="Adobe Heiti Std R" panose="020B0400000000000000" pitchFamily="34" charset="-128"/>
              <a:cs typeface="Times New Roman" panose="02020603050405020304" pitchFamily="18" charset="0"/>
            </a:endParaRPr>
          </a:p>
          <a:p>
            <a:pPr marL="285750" indent="-285750">
              <a:buFont typeface="Arial" panose="020B0604020202020204" pitchFamily="34" charset="0"/>
              <a:buChar char="•"/>
            </a:pPr>
            <a:r>
              <a:rPr lang="en-IN" sz="1800" dirty="0">
                <a:effectLst/>
                <a:latin typeface="Adobe Heiti Std R" panose="020B0400000000000000" pitchFamily="34" charset="-128"/>
                <a:cs typeface="Times New Roman" panose="02020603050405020304" pitchFamily="18" charset="0"/>
              </a:rPr>
              <a:t>In contrast, the added defocus of 20 helped improved the estimation results and gave a much better prediction of the Zernike Coefficients to generate the wavefronts. Figure 14 shows this improvement where the prediction error standard deviation was 0.0337 compared to 0.163 in the case where no defocus was added. Using the best results for added defocus of 20, the CNN model was used to test against a new generated test set of up to 1,000 PSF images. </a:t>
            </a:r>
            <a:endParaRPr lang="en-IN" dirty="0"/>
          </a:p>
        </p:txBody>
      </p:sp>
    </p:spTree>
    <p:extLst>
      <p:ext uri="{BB962C8B-B14F-4D97-AF65-F5344CB8AC3E}">
        <p14:creationId xmlns:p14="http://schemas.microsoft.com/office/powerpoint/2010/main" val="12286406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818DA0E-EA96-DAD6-0333-D1D51ED7F88C}"/>
                  </a:ext>
                </a:extLst>
              </p:cNvPr>
              <p:cNvSpPr txBox="1"/>
              <p:nvPr/>
            </p:nvSpPr>
            <p:spPr>
              <a:xfrm>
                <a:off x="306028" y="245326"/>
                <a:ext cx="11064977" cy="2862322"/>
              </a:xfrm>
              <a:prstGeom prst="rect">
                <a:avLst/>
              </a:prstGeom>
              <a:noFill/>
            </p:spPr>
            <p:txBody>
              <a:bodyPr wrap="square">
                <a:spAutoFit/>
              </a:bodyPr>
              <a:lstStyle/>
              <a:p>
                <a:pPr marL="285750" indent="-285750">
                  <a:buFont typeface="Arial" panose="020B0604020202020204" pitchFamily="34" charset="0"/>
                  <a:buChar char="•"/>
                </a:pPr>
                <a:r>
                  <a:rPr lang="en-IN" sz="1800" dirty="0">
                    <a:effectLst/>
                    <a:latin typeface="Adobe Heiti Std R" panose="020B0400000000000000" pitchFamily="34" charset="-128"/>
                    <a:cs typeface="Times New Roman" panose="02020603050405020304" pitchFamily="18" charset="0"/>
                  </a:rPr>
                  <a:t>A sample of the prediction results is shown in Figure 15. Prediction is highly accurate and predicting time was about 54ms1 per image, slightly more than 33ms for real-time processing. Given the close approximation of the actual Zernike Coefficients in the predicted values, the predicted wavefront also closely resembles the actual wavefront as illustrated in Figure 16.</a:t>
                </a:r>
              </a:p>
              <a:p>
                <a:pPr marL="285750" indent="-285750">
                  <a:buFont typeface="Arial" panose="020B0604020202020204" pitchFamily="34" charset="0"/>
                  <a:buChar char="•"/>
                </a:pPr>
                <a:endParaRPr lang="en-IN" b="0" i="0" u="none" strike="noStrike" baseline="0" dirty="0">
                  <a:solidFill>
                    <a:srgbClr val="000000"/>
                  </a:solidFill>
                  <a:latin typeface="Adobe Heiti Std R" panose="020B0400000000000000" pitchFamily="34" charset="-128"/>
                  <a:ea typeface="Adobe Heiti Std R" panose="020B0400000000000000" pitchFamily="34" charset="-128"/>
                  <a:cs typeface="Times New Roman" panose="02020603050405020304" pitchFamily="18" charset="0"/>
                </a:endParaRPr>
              </a:p>
              <a:p>
                <a:pPr marL="285750" indent="-285750">
                  <a:buFont typeface="Arial" panose="020B0604020202020204" pitchFamily="34" charset="0"/>
                  <a:buChar char="•"/>
                </a:pPr>
                <a:r>
                  <a:rPr lang="en-US" sz="1800" b="0" i="0" u="none" strike="noStrike" baseline="0" dirty="0">
                    <a:solidFill>
                      <a:srgbClr val="000000"/>
                    </a:solidFill>
                    <a:latin typeface="Adobe Heiti Std R" panose="020B0400000000000000" pitchFamily="34" charset="-128"/>
                    <a:ea typeface="Adobe Heiti Std R" panose="020B0400000000000000" pitchFamily="34" charset="-128"/>
                  </a:rPr>
                  <a:t>Building on the good results from </a:t>
                </a:r>
                <a14:m>
                  <m:oMath xmlns:m="http://schemas.openxmlformats.org/officeDocument/2006/math">
                    <m:sSub>
                      <m:sSubPr>
                        <m:ctrlPr>
                          <a:rPr lang="en-US" i="1" dirty="0">
                            <a:solidFill>
                              <a:srgbClr val="000000"/>
                            </a:solidFill>
                            <a:latin typeface="Cambria Math" panose="02040503050406030204" pitchFamily="18" charset="0"/>
                          </a:rPr>
                        </m:ctrlPr>
                      </m:sSubPr>
                      <m:e>
                        <m:r>
                          <a:rPr lang="en-US" dirty="0">
                            <a:solidFill>
                              <a:srgbClr val="000000"/>
                            </a:solidFill>
                            <a:latin typeface="Cambria Math" panose="02040503050406030204" pitchFamily="18" charset="0"/>
                          </a:rPr>
                          <m:t>𝑟</m:t>
                        </m:r>
                      </m:e>
                      <m:sub>
                        <m:r>
                          <a:rPr lang="en-US" dirty="0">
                            <a:solidFill>
                              <a:srgbClr val="000000"/>
                            </a:solidFill>
                            <a:latin typeface="Cambria Math" panose="02040503050406030204" pitchFamily="18" charset="0"/>
                          </a:rPr>
                          <m:t>0</m:t>
                        </m:r>
                      </m:sub>
                    </m:sSub>
                    <m:r>
                      <a:rPr lang="en-US" i="1" dirty="0">
                        <a:solidFill>
                          <a:srgbClr val="000000"/>
                        </a:solidFill>
                        <a:latin typeface="Cambria Math" panose="02040503050406030204" pitchFamily="18" charset="0"/>
                      </a:rPr>
                      <m:t> </m:t>
                    </m:r>
                  </m:oMath>
                </a14:m>
                <a:r>
                  <a:rPr lang="en-US" sz="1800" b="0" i="0" u="none" strike="noStrike" baseline="0" dirty="0">
                    <a:solidFill>
                      <a:srgbClr val="000000"/>
                    </a:solidFill>
                    <a:latin typeface="Adobe Heiti Std R" panose="020B0400000000000000" pitchFamily="34" charset="-128"/>
                    <a:ea typeface="Adobe Heiti Std R" panose="020B0400000000000000" pitchFamily="34" charset="-128"/>
                  </a:rPr>
                  <a:t>=10cm, further simulation was run to test the limits of the model in strong turbulence by setting the</a:t>
                </a:r>
                <a:r>
                  <a:rPr lang="en-US" dirty="0">
                    <a:solidFill>
                      <a:srgbClr val="000000"/>
                    </a:solidFill>
                  </a:rPr>
                  <a:t> </a:t>
                </a:r>
                <a14:m>
                  <m:oMath xmlns:m="http://schemas.openxmlformats.org/officeDocument/2006/math">
                    <m:sSub>
                      <m:sSubPr>
                        <m:ctrlPr>
                          <a:rPr lang="en-US" i="1" dirty="0">
                            <a:solidFill>
                              <a:srgbClr val="000000"/>
                            </a:solidFill>
                            <a:latin typeface="Cambria Math" panose="02040503050406030204" pitchFamily="18" charset="0"/>
                          </a:rPr>
                        </m:ctrlPr>
                      </m:sSubPr>
                      <m:e>
                        <m:r>
                          <a:rPr lang="en-US" dirty="0">
                            <a:solidFill>
                              <a:srgbClr val="000000"/>
                            </a:solidFill>
                            <a:latin typeface="Cambria Math" panose="02040503050406030204" pitchFamily="18" charset="0"/>
                          </a:rPr>
                          <m:t>𝑟</m:t>
                        </m:r>
                      </m:e>
                      <m:sub>
                        <m:r>
                          <a:rPr lang="en-US" dirty="0">
                            <a:solidFill>
                              <a:srgbClr val="000000"/>
                            </a:solidFill>
                            <a:latin typeface="Cambria Math" panose="02040503050406030204" pitchFamily="18" charset="0"/>
                          </a:rPr>
                          <m:t>0</m:t>
                        </m:r>
                      </m:sub>
                    </m:sSub>
                    <m:r>
                      <a:rPr lang="en-US" i="1" dirty="0">
                        <a:solidFill>
                          <a:srgbClr val="000000"/>
                        </a:solidFill>
                        <a:latin typeface="Cambria Math" panose="02040503050406030204" pitchFamily="18" charset="0"/>
                      </a:rPr>
                      <m:t> </m:t>
                    </m:r>
                  </m:oMath>
                </a14:m>
                <a:r>
                  <a:rPr lang="en-US" sz="1800" b="0" i="0" u="none" strike="noStrike" baseline="0" dirty="0">
                    <a:solidFill>
                      <a:srgbClr val="000000"/>
                    </a:solidFill>
                    <a:latin typeface="Adobe Heiti Std R" panose="020B0400000000000000" pitchFamily="34" charset="-128"/>
                    <a:ea typeface="Adobe Heiti Std R" panose="020B0400000000000000" pitchFamily="34" charset="-128"/>
                  </a:rPr>
                  <a:t>values from one to five, with one being the strongest turbulence. The results start to fail at </a:t>
                </a:r>
                <a14:m>
                  <m:oMath xmlns:m="http://schemas.openxmlformats.org/officeDocument/2006/math">
                    <m:sSub>
                      <m:sSubPr>
                        <m:ctrlPr>
                          <a:rPr lang="en-US" i="1" dirty="0">
                            <a:solidFill>
                              <a:srgbClr val="000000"/>
                            </a:solidFill>
                            <a:latin typeface="Cambria Math" panose="02040503050406030204" pitchFamily="18" charset="0"/>
                          </a:rPr>
                        </m:ctrlPr>
                      </m:sSubPr>
                      <m:e>
                        <m:r>
                          <a:rPr lang="en-US" dirty="0">
                            <a:solidFill>
                              <a:srgbClr val="000000"/>
                            </a:solidFill>
                            <a:latin typeface="Cambria Math" panose="02040503050406030204" pitchFamily="18" charset="0"/>
                          </a:rPr>
                          <m:t>𝑟</m:t>
                        </m:r>
                      </m:e>
                      <m:sub>
                        <m:r>
                          <a:rPr lang="en-US" dirty="0">
                            <a:solidFill>
                              <a:srgbClr val="000000"/>
                            </a:solidFill>
                            <a:latin typeface="Cambria Math" panose="02040503050406030204" pitchFamily="18" charset="0"/>
                          </a:rPr>
                          <m:t>0</m:t>
                        </m:r>
                      </m:sub>
                    </m:sSub>
                  </m:oMath>
                </a14:m>
                <a:r>
                  <a:rPr lang="en-US" sz="1800" b="0" i="0" u="none" strike="noStrike" baseline="30000" dirty="0">
                    <a:solidFill>
                      <a:srgbClr val="000000"/>
                    </a:solidFill>
                    <a:latin typeface="Adobe Heiti Std R" panose="020B0400000000000000" pitchFamily="34" charset="-128"/>
                    <a:ea typeface="Adobe Heiti Std R" panose="020B0400000000000000" pitchFamily="34" charset="-128"/>
                  </a:rPr>
                  <a:t> </a:t>
                </a:r>
                <a:r>
                  <a:rPr lang="en-US" sz="1800" b="0" i="0" u="none" strike="noStrike" baseline="0" dirty="0">
                    <a:solidFill>
                      <a:srgbClr val="000000"/>
                    </a:solidFill>
                    <a:latin typeface="Adobe Heiti Std R" panose="020B0400000000000000" pitchFamily="34" charset="-128"/>
                    <a:ea typeface="Adobe Heiti Std R" panose="020B0400000000000000" pitchFamily="34" charset="-128"/>
                  </a:rPr>
                  <a:t>smaller than 2cm as the </a:t>
                </a:r>
                <a:r>
                  <a:rPr lang="en-US" sz="1800" b="0" i="0" u="none" strike="noStrike" baseline="0" dirty="0" err="1">
                    <a:solidFill>
                      <a:srgbClr val="000000"/>
                    </a:solidFill>
                    <a:latin typeface="Adobe Heiti Std R" panose="020B0400000000000000" pitchFamily="34" charset="-128"/>
                    <a:ea typeface="Adobe Heiti Std R" panose="020B0400000000000000" pitchFamily="34" charset="-128"/>
                  </a:rPr>
                  <a:t>Strehl</a:t>
                </a:r>
                <a:r>
                  <a:rPr lang="en-US" sz="1800" b="0" i="0" u="none" strike="noStrike" baseline="0" dirty="0">
                    <a:solidFill>
                      <a:srgbClr val="000000"/>
                    </a:solidFill>
                    <a:latin typeface="Adobe Heiti Std R" panose="020B0400000000000000" pitchFamily="34" charset="-128"/>
                    <a:ea typeface="Adobe Heiti Std R" panose="020B0400000000000000" pitchFamily="34" charset="-128"/>
                  </a:rPr>
                  <a:t> ratio drops significantly over the range of </a:t>
                </a:r>
                <a14:m>
                  <m:oMath xmlns:m="http://schemas.openxmlformats.org/officeDocument/2006/math">
                    <m:sSub>
                      <m:sSubPr>
                        <m:ctrlPr>
                          <a:rPr lang="en-US" i="1" dirty="0">
                            <a:solidFill>
                              <a:srgbClr val="000000"/>
                            </a:solidFill>
                            <a:latin typeface="Cambria Math" panose="02040503050406030204" pitchFamily="18" charset="0"/>
                          </a:rPr>
                        </m:ctrlPr>
                      </m:sSubPr>
                      <m:e>
                        <m:r>
                          <a:rPr lang="en-US" dirty="0">
                            <a:solidFill>
                              <a:srgbClr val="000000"/>
                            </a:solidFill>
                            <a:latin typeface="Cambria Math" panose="02040503050406030204" pitchFamily="18" charset="0"/>
                          </a:rPr>
                          <m:t>𝑟</m:t>
                        </m:r>
                      </m:e>
                      <m:sub>
                        <m:r>
                          <a:rPr lang="en-US" dirty="0">
                            <a:solidFill>
                              <a:srgbClr val="000000"/>
                            </a:solidFill>
                            <a:latin typeface="Cambria Math" panose="02040503050406030204" pitchFamily="18" charset="0"/>
                          </a:rPr>
                          <m:t>0</m:t>
                        </m:r>
                      </m:sub>
                    </m:sSub>
                  </m:oMath>
                </a14:m>
                <a:r>
                  <a:rPr lang="en-US" sz="1800" b="0" i="0" u="none" strike="noStrike" baseline="30000" dirty="0">
                    <a:solidFill>
                      <a:srgbClr val="000000"/>
                    </a:solidFill>
                    <a:latin typeface="Adobe Heiti Std R" panose="020B0400000000000000" pitchFamily="34" charset="-128"/>
                    <a:ea typeface="Adobe Heiti Std R" panose="020B0400000000000000" pitchFamily="34" charset="-128"/>
                  </a:rPr>
                  <a:t> </a:t>
                </a:r>
                <a:r>
                  <a:rPr lang="en-US" sz="1800" b="0" i="0" u="none" strike="noStrike" baseline="0" dirty="0">
                    <a:solidFill>
                      <a:srgbClr val="000000"/>
                    </a:solidFill>
                    <a:latin typeface="Adobe Heiti Std R" panose="020B0400000000000000" pitchFamily="34" charset="-128"/>
                    <a:ea typeface="Adobe Heiti Std R" panose="020B0400000000000000" pitchFamily="34" charset="-128"/>
                  </a:rPr>
                  <a:t>values. Table 4 provides a summary of the results of varying </a:t>
                </a:r>
                <a14:m>
                  <m:oMath xmlns:m="http://schemas.openxmlformats.org/officeDocument/2006/math">
                    <m:sSub>
                      <m:sSubPr>
                        <m:ctrlPr>
                          <a:rPr lang="en-US" sz="1800" b="0" i="1" u="none" strike="noStrike" baseline="0" dirty="0" smtClean="0">
                            <a:solidFill>
                              <a:srgbClr val="000000"/>
                            </a:solidFill>
                            <a:latin typeface="Cambria Math" panose="02040503050406030204" pitchFamily="18" charset="0"/>
                          </a:rPr>
                        </m:ctrlPr>
                      </m:sSubPr>
                      <m:e>
                        <m:r>
                          <a:rPr lang="en-US" sz="1800" b="0" i="0" u="none" strike="noStrike" baseline="0" dirty="0" smtClean="0">
                            <a:solidFill>
                              <a:srgbClr val="000000"/>
                            </a:solidFill>
                            <a:latin typeface="Cambria Math" panose="02040503050406030204" pitchFamily="18" charset="0"/>
                          </a:rPr>
                          <m:t>𝑟</m:t>
                        </m:r>
                      </m:e>
                      <m:sub>
                        <m:r>
                          <a:rPr lang="en-US" sz="1800" b="0" i="0" u="none" strike="noStrike" baseline="0" dirty="0" smtClean="0">
                            <a:solidFill>
                              <a:srgbClr val="000000"/>
                            </a:solidFill>
                            <a:latin typeface="Cambria Math" panose="02040503050406030204" pitchFamily="18" charset="0"/>
                          </a:rPr>
                          <m:t>0</m:t>
                        </m:r>
                      </m:sub>
                    </m:sSub>
                  </m:oMath>
                </a14:m>
                <a:r>
                  <a:rPr lang="en-US" sz="1800" b="0" i="0" u="none" strike="noStrike" baseline="30000" dirty="0">
                    <a:solidFill>
                      <a:srgbClr val="000000"/>
                    </a:solidFill>
                    <a:latin typeface="Adobe Heiti Std R" panose="020B0400000000000000" pitchFamily="34" charset="-128"/>
                    <a:ea typeface="Adobe Heiti Std R" panose="020B0400000000000000" pitchFamily="34" charset="-128"/>
                  </a:rPr>
                  <a:t> </a:t>
                </a:r>
                <a:r>
                  <a:rPr lang="en-US" sz="1800" b="0" i="0" u="none" strike="noStrike" baseline="0" dirty="0">
                    <a:solidFill>
                      <a:srgbClr val="000000"/>
                    </a:solidFill>
                    <a:latin typeface="Adobe Heiti Std R" panose="020B0400000000000000" pitchFamily="34" charset="-128"/>
                    <a:ea typeface="Adobe Heiti Std R" panose="020B0400000000000000" pitchFamily="34" charset="-128"/>
                  </a:rPr>
                  <a:t>values.</a:t>
                </a:r>
                <a:endParaRPr lang="en-IN" sz="1800" dirty="0">
                  <a:effectLst/>
                  <a:latin typeface="Adobe Heiti Std R" panose="020B0400000000000000" pitchFamily="34" charset="-128"/>
                  <a:ea typeface="Adobe Heiti Std R" panose="020B0400000000000000" pitchFamily="34" charset="-128"/>
                  <a:cs typeface="Times New Roman" panose="02020603050405020304" pitchFamily="18" charset="0"/>
                </a:endParaRPr>
              </a:p>
              <a:p>
                <a:pPr marL="285750" indent="-285750">
                  <a:buFont typeface="Arial" panose="020B0604020202020204" pitchFamily="34" charset="0"/>
                  <a:buChar char="•"/>
                </a:pPr>
                <a:endParaRPr lang="en-IN" dirty="0"/>
              </a:p>
            </p:txBody>
          </p:sp>
        </mc:Choice>
        <mc:Fallback xmlns="">
          <p:sp>
            <p:nvSpPr>
              <p:cNvPr id="5" name="TextBox 4">
                <a:extLst>
                  <a:ext uri="{FF2B5EF4-FFF2-40B4-BE49-F238E27FC236}">
                    <a16:creationId xmlns:a16="http://schemas.microsoft.com/office/drawing/2014/main" id="{A818DA0E-EA96-DAD6-0333-D1D51ED7F88C}"/>
                  </a:ext>
                </a:extLst>
              </p:cNvPr>
              <p:cNvSpPr txBox="1">
                <a:spLocks noRot="1" noChangeAspect="1" noMove="1" noResize="1" noEditPoints="1" noAdjustHandles="1" noChangeArrowheads="1" noChangeShapeType="1" noTextEdit="1"/>
              </p:cNvSpPr>
              <p:nvPr/>
            </p:nvSpPr>
            <p:spPr>
              <a:xfrm>
                <a:off x="306028" y="245326"/>
                <a:ext cx="11064977" cy="2862322"/>
              </a:xfrm>
              <a:prstGeom prst="rect">
                <a:avLst/>
              </a:prstGeom>
              <a:blipFill>
                <a:blip r:embed="rId2"/>
                <a:stretch>
                  <a:fillRect l="-331" t="-851" r="-882"/>
                </a:stretch>
              </a:blipFill>
            </p:spPr>
            <p:txBody>
              <a:bodyPr/>
              <a:lstStyle/>
              <a:p>
                <a:r>
                  <a:rPr lang="en-IN">
                    <a:noFill/>
                  </a:rPr>
                  <a:t> </a:t>
                </a:r>
              </a:p>
            </p:txBody>
          </p:sp>
        </mc:Fallback>
      </mc:AlternateContent>
      <p:pic>
        <p:nvPicPr>
          <p:cNvPr id="6" name="Picture 5">
            <a:extLst>
              <a:ext uri="{FF2B5EF4-FFF2-40B4-BE49-F238E27FC236}">
                <a16:creationId xmlns:a16="http://schemas.microsoft.com/office/drawing/2014/main" id="{00231F6A-C70E-EE8E-9FB4-5581E110C36C}"/>
              </a:ext>
            </a:extLst>
          </p:cNvPr>
          <p:cNvPicPr>
            <a:picLocks noChangeAspect="1"/>
          </p:cNvPicPr>
          <p:nvPr/>
        </p:nvPicPr>
        <p:blipFill rotWithShape="1">
          <a:blip r:embed="rId3"/>
          <a:srcRect l="9351" t="38763" r="55814" b="28855"/>
          <a:stretch/>
        </p:blipFill>
        <p:spPr bwMode="auto">
          <a:xfrm>
            <a:off x="1" y="3771531"/>
            <a:ext cx="4468760" cy="3086469"/>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596D1C85-A779-F0A9-8945-B032AB9D5636}"/>
              </a:ext>
            </a:extLst>
          </p:cNvPr>
          <p:cNvPicPr>
            <a:picLocks noChangeAspect="1"/>
          </p:cNvPicPr>
          <p:nvPr/>
        </p:nvPicPr>
        <p:blipFill>
          <a:blip r:embed="rId4"/>
          <a:stretch>
            <a:fillRect/>
          </a:stretch>
        </p:blipFill>
        <p:spPr>
          <a:xfrm>
            <a:off x="4468762" y="4380271"/>
            <a:ext cx="4173794" cy="2477729"/>
          </a:xfrm>
          <a:prstGeom prst="rect">
            <a:avLst/>
          </a:prstGeom>
        </p:spPr>
      </p:pic>
      <p:pic>
        <p:nvPicPr>
          <p:cNvPr id="8" name="Picture 7">
            <a:extLst>
              <a:ext uri="{FF2B5EF4-FFF2-40B4-BE49-F238E27FC236}">
                <a16:creationId xmlns:a16="http://schemas.microsoft.com/office/drawing/2014/main" id="{162BA6F9-E0AB-D76E-7525-32799898ACC9}"/>
              </a:ext>
            </a:extLst>
          </p:cNvPr>
          <p:cNvPicPr>
            <a:picLocks noChangeAspect="1"/>
          </p:cNvPicPr>
          <p:nvPr/>
        </p:nvPicPr>
        <p:blipFill rotWithShape="1">
          <a:blip r:embed="rId5"/>
          <a:srcRect l="8166"/>
          <a:stretch/>
        </p:blipFill>
        <p:spPr>
          <a:xfrm>
            <a:off x="8642557" y="3771531"/>
            <a:ext cx="3549442" cy="3086469"/>
          </a:xfrm>
          <a:prstGeom prst="rect">
            <a:avLst/>
          </a:prstGeom>
        </p:spPr>
      </p:pic>
    </p:spTree>
    <p:extLst>
      <p:ext uri="{BB962C8B-B14F-4D97-AF65-F5344CB8AC3E}">
        <p14:creationId xmlns:p14="http://schemas.microsoft.com/office/powerpoint/2010/main" val="3054194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B45C218-9BD4-797E-3071-536788B55236}"/>
              </a:ext>
            </a:extLst>
          </p:cNvPr>
          <p:cNvSpPr txBox="1"/>
          <p:nvPr/>
        </p:nvSpPr>
        <p:spPr>
          <a:xfrm>
            <a:off x="304799" y="363808"/>
            <a:ext cx="10900229" cy="3416320"/>
          </a:xfrm>
          <a:prstGeom prst="rect">
            <a:avLst/>
          </a:prstGeom>
          <a:noFill/>
        </p:spPr>
        <p:txBody>
          <a:bodyPr wrap="square">
            <a:spAutoFit/>
          </a:bodyPr>
          <a:lstStyle/>
          <a:p>
            <a:pPr marL="285750" indent="-285750">
              <a:buFont typeface="Arial" panose="020B0604020202020204" pitchFamily="34" charset="0"/>
              <a:buChar char="•"/>
            </a:pPr>
            <a:r>
              <a:rPr lang="en-IN" sz="1800" dirty="0">
                <a:effectLst/>
                <a:latin typeface="Adobe Heiti Std R" panose="020B0400000000000000" pitchFamily="34" charset="-128"/>
                <a:cs typeface="Times New Roman" panose="02020603050405020304" pitchFamily="18" charset="0"/>
              </a:rPr>
              <a:t>While PSF images are useful as a first approximation and proof-test of the simulation method, actual UAV images are more practical for use in HEL systems. Hence, the next dataset used is the simulated real-life UAV images from the Reaper and Mongoose UAV target images dataset. These images were convolved with the PSF images previously generated using randomized Zernike polynomials from the first part. </a:t>
            </a:r>
          </a:p>
          <a:p>
            <a:pPr marL="285750" indent="-285750">
              <a:buFont typeface="Arial" panose="020B0604020202020204" pitchFamily="34" charset="0"/>
              <a:buChar char="•"/>
            </a:pPr>
            <a:r>
              <a:rPr lang="en-IN" sz="1800" dirty="0">
                <a:effectLst/>
                <a:latin typeface="Adobe Heiti Std R" panose="020B0400000000000000" pitchFamily="34" charset="-128"/>
                <a:cs typeface="Times New Roman" panose="02020603050405020304" pitchFamily="18" charset="0"/>
              </a:rPr>
              <a:t>A similar approach to the PSF images was adopted to train the ResNet-18 CNN to output the expected 30 term Zernike polynomial. The same parameters were also used as per listed in Table 2.</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Adobe Heiti Std R" panose="020B0400000000000000" pitchFamily="34" charset="-128"/>
                <a:cs typeface="Times New Roman" panose="02020603050405020304" pitchFamily="18" charset="0"/>
              </a:rPr>
              <a:t>The same levels of defocus were also added to the UAV images to test the response compared to PSF images. Figure 17 shows the original in-focus UAV images and the respective post-processed images that had defocus added. Images (c) through (f) has no visible differences since the only distinction between them is the level of defocus that was added to the image.</a:t>
            </a:r>
          </a:p>
          <a:p>
            <a:endParaRPr lang="en-IN" dirty="0"/>
          </a:p>
        </p:txBody>
      </p:sp>
      <p:pic>
        <p:nvPicPr>
          <p:cNvPr id="6" name="Picture 5">
            <a:extLst>
              <a:ext uri="{FF2B5EF4-FFF2-40B4-BE49-F238E27FC236}">
                <a16:creationId xmlns:a16="http://schemas.microsoft.com/office/drawing/2014/main" id="{C4CFB3AE-B134-D1D8-1232-5051FD0C849D}"/>
              </a:ext>
            </a:extLst>
          </p:cNvPr>
          <p:cNvPicPr>
            <a:picLocks noChangeAspect="1"/>
          </p:cNvPicPr>
          <p:nvPr/>
        </p:nvPicPr>
        <p:blipFill rotWithShape="1">
          <a:blip r:embed="rId2"/>
          <a:srcRect l="8589"/>
          <a:stretch/>
        </p:blipFill>
        <p:spPr>
          <a:xfrm>
            <a:off x="3635828" y="3780128"/>
            <a:ext cx="4920343" cy="2939143"/>
          </a:xfrm>
          <a:prstGeom prst="rect">
            <a:avLst/>
          </a:prstGeom>
        </p:spPr>
      </p:pic>
    </p:spTree>
    <p:extLst>
      <p:ext uri="{BB962C8B-B14F-4D97-AF65-F5344CB8AC3E}">
        <p14:creationId xmlns:p14="http://schemas.microsoft.com/office/powerpoint/2010/main" val="4241361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23F21C-07B4-7E13-A179-7CB918274364}"/>
              </a:ext>
            </a:extLst>
          </p:cNvPr>
          <p:cNvPicPr>
            <a:picLocks noChangeAspect="1"/>
          </p:cNvPicPr>
          <p:nvPr/>
        </p:nvPicPr>
        <p:blipFill>
          <a:blip r:embed="rId2"/>
          <a:stretch>
            <a:fillRect/>
          </a:stretch>
        </p:blipFill>
        <p:spPr>
          <a:xfrm>
            <a:off x="0" y="4196290"/>
            <a:ext cx="4800586" cy="2661710"/>
          </a:xfrm>
          <a:prstGeom prst="rect">
            <a:avLst/>
          </a:prstGeom>
        </p:spPr>
      </p:pic>
      <p:pic>
        <p:nvPicPr>
          <p:cNvPr id="5" name="Picture 4">
            <a:extLst>
              <a:ext uri="{FF2B5EF4-FFF2-40B4-BE49-F238E27FC236}">
                <a16:creationId xmlns:a16="http://schemas.microsoft.com/office/drawing/2014/main" id="{2BDDF228-BEDE-4A35-639C-F8008DDF1353}"/>
              </a:ext>
            </a:extLst>
          </p:cNvPr>
          <p:cNvPicPr>
            <a:picLocks noChangeAspect="1"/>
          </p:cNvPicPr>
          <p:nvPr/>
        </p:nvPicPr>
        <p:blipFill rotWithShape="1">
          <a:blip r:embed="rId3"/>
          <a:srcRect l="2380"/>
          <a:stretch/>
        </p:blipFill>
        <p:spPr>
          <a:xfrm>
            <a:off x="8621484" y="2104571"/>
            <a:ext cx="3570515" cy="4753429"/>
          </a:xfrm>
          <a:prstGeom prst="rect">
            <a:avLst/>
          </a:prstGeom>
        </p:spPr>
      </p:pic>
      <p:pic>
        <p:nvPicPr>
          <p:cNvPr id="6" name="Picture 5">
            <a:extLst>
              <a:ext uri="{FF2B5EF4-FFF2-40B4-BE49-F238E27FC236}">
                <a16:creationId xmlns:a16="http://schemas.microsoft.com/office/drawing/2014/main" id="{89C27996-9BCA-9520-1EC2-CC98A4C9CBE5}"/>
              </a:ext>
            </a:extLst>
          </p:cNvPr>
          <p:cNvPicPr>
            <a:picLocks noChangeAspect="1"/>
          </p:cNvPicPr>
          <p:nvPr/>
        </p:nvPicPr>
        <p:blipFill>
          <a:blip r:embed="rId4"/>
          <a:stretch>
            <a:fillRect/>
          </a:stretch>
        </p:blipFill>
        <p:spPr>
          <a:xfrm>
            <a:off x="4800587" y="2390675"/>
            <a:ext cx="3820896" cy="4467325"/>
          </a:xfrm>
          <a:prstGeom prst="rect">
            <a:avLst/>
          </a:prstGeom>
        </p:spPr>
      </p:pic>
      <p:sp>
        <p:nvSpPr>
          <p:cNvPr id="8" name="TextBox 7">
            <a:extLst>
              <a:ext uri="{FF2B5EF4-FFF2-40B4-BE49-F238E27FC236}">
                <a16:creationId xmlns:a16="http://schemas.microsoft.com/office/drawing/2014/main" id="{360D8D70-AFEC-7D2D-5DC0-07A7B2C36705}"/>
              </a:ext>
            </a:extLst>
          </p:cNvPr>
          <p:cNvSpPr txBox="1"/>
          <p:nvPr/>
        </p:nvSpPr>
        <p:spPr>
          <a:xfrm>
            <a:off x="0" y="30349"/>
            <a:ext cx="12192000" cy="2360326"/>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sz="1800" dirty="0">
                <a:effectLst/>
                <a:latin typeface="Adobe Heiti Std R" panose="020B0400000000000000" pitchFamily="34" charset="-128"/>
                <a:ea typeface="Calibri" panose="020F0502020204030204" pitchFamily="34" charset="0"/>
                <a:cs typeface="Times New Roman" panose="02020603050405020304" pitchFamily="18" charset="0"/>
              </a:rPr>
              <a:t>A closer look at the training results indicates that unlike the outcome for PSF images, the UAV images dataset did not result in better prediction with added defocus. This fits well with the explanation previously since the UAV images already had sufficiently large amount of pixel information in each image unlike the few concentrated pixels in the PSF images with no defocus added.</a:t>
            </a:r>
          </a:p>
          <a:p>
            <a:pPr marL="285750" indent="-285750">
              <a:lnSpc>
                <a:spcPct val="107000"/>
              </a:lnSpc>
              <a:spcAft>
                <a:spcPts val="800"/>
              </a:spcAft>
              <a:buFont typeface="Arial" panose="020B0604020202020204" pitchFamily="34" charset="0"/>
              <a:buChar char="•"/>
            </a:pPr>
            <a:endParaRPr lang="en-IN" dirty="0">
              <a:latin typeface="Adobe Heiti Std R" panose="020B0400000000000000" pitchFamily="34" charset="-128"/>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IN" sz="1800" dirty="0">
                <a:effectLst/>
                <a:latin typeface="Adobe Heiti Std R" panose="020B0400000000000000" pitchFamily="34" charset="-128"/>
                <a:ea typeface="Calibri" panose="020F0502020204030204" pitchFamily="34" charset="0"/>
                <a:cs typeface="Times New Roman" panose="02020603050405020304" pitchFamily="18" charset="0"/>
              </a:rPr>
              <a:t> Consequently, the results for using UAV images as inputs was best with stacked images with three different defocus levels compared to the highest defocus level for PSF images.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81886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191F804-5C40-BD7B-ED0E-924AA75BB8FD}"/>
              </a:ext>
            </a:extLst>
          </p:cNvPr>
          <p:cNvSpPr txBox="1"/>
          <p:nvPr/>
        </p:nvSpPr>
        <p:spPr>
          <a:xfrm>
            <a:off x="203200" y="167823"/>
            <a:ext cx="10972800" cy="5284203"/>
          </a:xfrm>
          <a:prstGeom prst="rect">
            <a:avLst/>
          </a:prstGeom>
          <a:noFill/>
        </p:spPr>
        <p:txBody>
          <a:bodyPr wrap="square">
            <a:spAutoFit/>
          </a:bodyPr>
          <a:lstStyle/>
          <a:p>
            <a:pPr>
              <a:lnSpc>
                <a:spcPct val="107000"/>
              </a:lnSpc>
              <a:spcAft>
                <a:spcPts val="800"/>
              </a:spcAft>
            </a:pPr>
            <a:r>
              <a:rPr lang="en-US" sz="2000" b="1" dirty="0">
                <a:effectLst/>
                <a:latin typeface="Arial Rounded MT Bold" panose="020F0704030504030204" pitchFamily="34" charset="0"/>
                <a:ea typeface="Adobe Heiti Std R" panose="020B0400000000000000" pitchFamily="34" charset="-128"/>
                <a:cs typeface="Times New Roman" panose="02020603050405020304" pitchFamily="18" charset="0"/>
              </a:rPr>
              <a:t>Possible Improvements:</a:t>
            </a:r>
          </a:p>
          <a:p>
            <a:pPr marL="285750" indent="-285750">
              <a:lnSpc>
                <a:spcPct val="107000"/>
              </a:lnSpc>
              <a:spcAft>
                <a:spcPts val="800"/>
              </a:spcAft>
              <a:buFont typeface="Arial" panose="020B0604020202020204" pitchFamily="34" charset="0"/>
              <a:buChar char="•"/>
            </a:pPr>
            <a:r>
              <a:rPr lang="en-US" sz="1800" dirty="0">
                <a:effectLst/>
                <a:latin typeface="Adobe Heiti Std R" panose="020B0400000000000000" pitchFamily="34" charset="-128"/>
                <a:ea typeface="Calibri" panose="020F0502020204030204" pitchFamily="34" charset="0"/>
                <a:cs typeface="Times New Roman" panose="02020603050405020304" pitchFamily="18" charset="0"/>
              </a:rPr>
              <a:t>One possible improvement to increase the accuracy of prediction is to include some form of pre-processing integral to the CNN architecture. This would help to filter out unwanted “noise” from the image. Real-world UAV images come with unwanted information like clouds and shadows which increase the complexity of the image and reduce the accuracy of prediction. Pre-processing the image would focus the information processing to the key features of the UAV and would likely result in better prediction accuracy.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1800" dirty="0">
                <a:effectLst/>
                <a:latin typeface="Adobe Heiti Std R" panose="020B0400000000000000" pitchFamily="34" charset="-128"/>
                <a:ea typeface="Calibri" panose="020F0502020204030204" pitchFamily="34" charset="0"/>
                <a:cs typeface="Times New Roman" panose="02020603050405020304" pitchFamily="18" charset="0"/>
              </a:rPr>
              <a:t>The study was confined to dataset of two UAVs—the Mongoose and Reaper UAVs. While the trained networks are still usable for other UAVs, it may not give good results. Training data needs to be general enough to prevent overfitting. Hence, more training data UAV types may be required to improve the overall applicability of this model for other UAV types.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1800" dirty="0">
                <a:effectLst/>
                <a:latin typeface="Adobe Heiti Std R" panose="020B0400000000000000" pitchFamily="34" charset="-128"/>
                <a:ea typeface="Calibri" panose="020F0502020204030204" pitchFamily="34" charset="0"/>
                <a:cs typeface="Times New Roman" panose="02020603050405020304" pitchFamily="18" charset="0"/>
              </a:rPr>
              <a:t>The use of direct image correction yields good results to give clearer UAV images and the spectrum of application is large. However, the applicability of this method is confined by the long processing time needed. Perhaps a customized CNN specific for this task would reduce the number of parameters in the CNN and reduce the processing time to a more palatable speed for deployment in naval ships.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2000" b="1" dirty="0">
              <a:effectLst/>
              <a:latin typeface="Arial Rounded MT Bold" panose="020F0704030504030204" pitchFamily="34" charset="0"/>
              <a:ea typeface="Adobe Heiti Std R" panose="020B0400000000000000" pitchFamily="34" charset="-128"/>
              <a:cs typeface="Times New Roman" panose="02020603050405020304" pitchFamily="18" charset="0"/>
            </a:endParaRPr>
          </a:p>
        </p:txBody>
      </p:sp>
    </p:spTree>
    <p:extLst>
      <p:ext uri="{BB962C8B-B14F-4D97-AF65-F5344CB8AC3E}">
        <p14:creationId xmlns:p14="http://schemas.microsoft.com/office/powerpoint/2010/main" val="852650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113BAFF-D72F-8AF5-3D0A-A7E08C6795C4}"/>
              </a:ext>
            </a:extLst>
          </p:cNvPr>
          <p:cNvSpPr txBox="1"/>
          <p:nvPr/>
        </p:nvSpPr>
        <p:spPr>
          <a:xfrm>
            <a:off x="1117600" y="513834"/>
            <a:ext cx="10434320" cy="5416868"/>
          </a:xfrm>
          <a:prstGeom prst="rect">
            <a:avLst/>
          </a:prstGeom>
          <a:noFill/>
        </p:spPr>
        <p:txBody>
          <a:bodyPr wrap="square">
            <a:spAutoFit/>
          </a:bodyPr>
          <a:lstStyle/>
          <a:p>
            <a:r>
              <a:rPr lang="en-IN" sz="2000" b="1" dirty="0">
                <a:latin typeface="Arial Rounded MT Bold" panose="020F0704030504030204" pitchFamily="34" charset="0"/>
              </a:rPr>
              <a:t>Overview:</a:t>
            </a:r>
          </a:p>
          <a:p>
            <a:endParaRPr lang="en-IN" sz="1800" dirty="0">
              <a:solidFill>
                <a:srgbClr val="000000"/>
              </a:solidFill>
              <a:effectLst/>
              <a:latin typeface="Adobe Heiti Std R" panose="020B0400000000000000" pitchFamily="34" charset="-128"/>
              <a:ea typeface="Calibri" panose="020F0502020204030204" pitchFamily="34" charset="0"/>
            </a:endParaRPr>
          </a:p>
          <a:p>
            <a:r>
              <a:rPr lang="en-IN" sz="1800" dirty="0">
                <a:solidFill>
                  <a:srgbClr val="000000"/>
                </a:solidFill>
                <a:effectLst/>
                <a:latin typeface="Adobe Heiti Std R" panose="020B0400000000000000" pitchFamily="34" charset="-128"/>
                <a:ea typeface="Calibri" panose="020F0502020204030204" pitchFamily="34" charset="0"/>
              </a:rPr>
              <a:t>In this report we will discuss about the things that were done in the project during the course of this semester. </a:t>
            </a:r>
          </a:p>
          <a:p>
            <a:endParaRPr lang="en-IN" sz="1800" dirty="0">
              <a:solidFill>
                <a:srgbClr val="000000"/>
              </a:solidFill>
              <a:effectLst/>
              <a:latin typeface="Adobe Heiti Std R" panose="020B0400000000000000" pitchFamily="34" charset="-128"/>
              <a:ea typeface="Calibri" panose="020F0502020204030204" pitchFamily="34" charset="0"/>
            </a:endParaRPr>
          </a:p>
          <a:p>
            <a:pPr marL="285750" indent="-285750">
              <a:buFont typeface="Arial" panose="020B0604020202020204" pitchFamily="34" charset="0"/>
              <a:buChar char="•"/>
            </a:pPr>
            <a:r>
              <a:rPr lang="en-IN" sz="1800" dirty="0">
                <a:solidFill>
                  <a:srgbClr val="000000"/>
                </a:solidFill>
                <a:effectLst/>
                <a:latin typeface="Adobe Heiti Std R" panose="020B0400000000000000" pitchFamily="34" charset="-128"/>
                <a:ea typeface="Calibri" panose="020F0502020204030204" pitchFamily="34" charset="0"/>
              </a:rPr>
              <a:t>We would begin with the thesis review of –“Compensation Through Prediction For Atmospheric Turbulence Effect On Target Imaging And High Energy Laser </a:t>
            </a:r>
            <a:r>
              <a:rPr lang="en-IN" sz="1800" dirty="0" err="1">
                <a:solidFill>
                  <a:srgbClr val="000000"/>
                </a:solidFill>
                <a:effectLst/>
                <a:latin typeface="Adobe Heiti Std R" panose="020B0400000000000000" pitchFamily="34" charset="-128"/>
                <a:ea typeface="Calibri" panose="020F0502020204030204" pitchFamily="34" charset="0"/>
              </a:rPr>
              <a:t>Beam”by</a:t>
            </a:r>
            <a:r>
              <a:rPr lang="en-IN" sz="1800" dirty="0">
                <a:solidFill>
                  <a:srgbClr val="000000"/>
                </a:solidFill>
                <a:effectLst/>
                <a:latin typeface="Adobe Heiti Std R" panose="020B0400000000000000" pitchFamily="34" charset="-128"/>
                <a:ea typeface="Calibri" panose="020F0502020204030204" pitchFamily="34" charset="0"/>
              </a:rPr>
              <a:t> Jun H. Zhang.</a:t>
            </a:r>
          </a:p>
          <a:p>
            <a:r>
              <a:rPr lang="en-IN" sz="1800" dirty="0">
                <a:solidFill>
                  <a:srgbClr val="000000"/>
                </a:solidFill>
                <a:effectLst/>
                <a:latin typeface="Adobe Heiti Std R" panose="020B0400000000000000" pitchFamily="34" charset="-128"/>
                <a:ea typeface="Calibri" panose="020F0502020204030204" pitchFamily="34" charset="0"/>
              </a:rPr>
              <a:t> </a:t>
            </a:r>
          </a:p>
          <a:p>
            <a:pPr marL="285750" indent="-285750">
              <a:buFont typeface="Arial" panose="020B0604020202020204" pitchFamily="34" charset="0"/>
              <a:buChar char="•"/>
            </a:pPr>
            <a:r>
              <a:rPr lang="en-IN" sz="1800" dirty="0">
                <a:solidFill>
                  <a:srgbClr val="000000"/>
                </a:solidFill>
                <a:effectLst/>
                <a:latin typeface="Adobe Heiti Std R" panose="020B0400000000000000" pitchFamily="34" charset="-128"/>
                <a:ea typeface="Calibri" panose="020F0502020204030204" pitchFamily="34" charset="0"/>
              </a:rPr>
              <a:t>Then paper review of “</a:t>
            </a:r>
            <a:r>
              <a:rPr lang="en-IN" sz="1800" dirty="0">
                <a:effectLst/>
                <a:latin typeface="Adobe Heiti Std R" panose="020B0400000000000000" pitchFamily="34" charset="-128"/>
                <a:ea typeface="Calibri" panose="020F0502020204030204" pitchFamily="34" charset="0"/>
                <a:cs typeface="Calibri-Bold"/>
              </a:rPr>
              <a:t>Adaptive Optics Based On Machine Learning: a </a:t>
            </a:r>
            <a:r>
              <a:rPr lang="en-IN" sz="1800" dirty="0" err="1">
                <a:effectLst/>
                <a:latin typeface="Adobe Heiti Std R" panose="020B0400000000000000" pitchFamily="34" charset="-128"/>
                <a:ea typeface="Calibri" panose="020F0502020204030204" pitchFamily="34" charset="0"/>
                <a:cs typeface="Calibri-Bold"/>
              </a:rPr>
              <a:t>Review</a:t>
            </a:r>
            <a:r>
              <a:rPr lang="en-IN" dirty="0" err="1">
                <a:latin typeface="Adobe Heiti Std R" panose="020B0400000000000000" pitchFamily="34" charset="-128"/>
                <a:ea typeface="Calibri" panose="020F0502020204030204" pitchFamily="34" charset="0"/>
                <a:cs typeface="Times New Roman" panose="02020603050405020304" pitchFamily="18" charset="0"/>
              </a:rPr>
              <a:t>”</a:t>
            </a:r>
            <a:r>
              <a:rPr lang="en-IN" sz="1800" dirty="0" err="1">
                <a:effectLst/>
                <a:latin typeface="Adobe Heiti Std R" panose="020B0400000000000000" pitchFamily="34" charset="-128"/>
                <a:ea typeface="Calibri" panose="020F0502020204030204" pitchFamily="34" charset="0"/>
                <a:cs typeface="Times New Roman" panose="02020603050405020304" pitchFamily="18" charset="0"/>
              </a:rPr>
              <a:t>by</a:t>
            </a:r>
            <a:r>
              <a:rPr lang="en-IN" sz="1800" dirty="0">
                <a:effectLst/>
                <a:latin typeface="Adobe Heiti Std R" panose="020B0400000000000000" pitchFamily="34" charset="-128"/>
                <a:ea typeface="Calibri" panose="020F0502020204030204" pitchFamily="34" charset="0"/>
                <a:cs typeface="Times New Roman" panose="02020603050405020304" pitchFamily="18" charset="0"/>
              </a:rPr>
              <a:t> </a:t>
            </a:r>
            <a:r>
              <a:rPr lang="en-IN" sz="1800" dirty="0">
                <a:effectLst/>
                <a:latin typeface="Adobe Heiti Std R" panose="020B0400000000000000" pitchFamily="34" charset="-128"/>
                <a:ea typeface="Calibri" panose="020F0502020204030204" pitchFamily="34" charset="0"/>
                <a:cs typeface="Calibri" panose="020F0502020204030204" pitchFamily="34" charset="0"/>
              </a:rPr>
              <a:t>Guo YM, Zhong LB, Min L, Wang JY, Wu Y et al</a:t>
            </a:r>
            <a:r>
              <a:rPr lang="en-IN" sz="1800" dirty="0">
                <a:effectLst/>
                <a:latin typeface="Adobe Heiti Std R" panose="020B0400000000000000" pitchFamily="34" charset="-128"/>
                <a:ea typeface="Calibri" panose="020F0502020204030204" pitchFamily="34" charset="0"/>
                <a:cs typeface="Times New Roman" panose="02020603050405020304" pitchFamily="18" charset="0"/>
              </a:rPr>
              <a:t>. </a:t>
            </a:r>
          </a:p>
          <a:p>
            <a:pPr marL="285750" indent="-285750">
              <a:buFont typeface="Arial" panose="020B0604020202020204" pitchFamily="34" charset="0"/>
              <a:buChar char="•"/>
            </a:pPr>
            <a:endParaRPr lang="en-IN" sz="1800" dirty="0">
              <a:effectLst/>
              <a:latin typeface="Adobe Heiti Std R" panose="020B0400000000000000" pitchFamily="34" charset="-128"/>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IN" sz="1800" dirty="0">
                <a:effectLst/>
                <a:latin typeface="Adobe Heiti Std R" panose="020B0400000000000000" pitchFamily="34" charset="-128"/>
                <a:ea typeface="Calibri" panose="020F0502020204030204" pitchFamily="34" charset="0"/>
                <a:cs typeface="Times New Roman" panose="02020603050405020304" pitchFamily="18" charset="0"/>
              </a:rPr>
              <a:t>Then we would look at an introduction to Reservoir Computing and the Next Generation of Reservoir Computing(NG-RC). In a sense, our objective of the project is to try implementing the NG-RC in place of CNN, that has been used in the thesis, in order to reduce the requirement of training data and reduce the training times. </a:t>
            </a:r>
          </a:p>
          <a:p>
            <a:pPr marL="285750" indent="-285750">
              <a:buFont typeface="Arial" panose="020B0604020202020204" pitchFamily="34" charset="0"/>
              <a:buChar char="•"/>
            </a:pPr>
            <a:endParaRPr lang="en-IN" sz="1800" dirty="0">
              <a:effectLst/>
              <a:latin typeface="Adobe Heiti Std R" panose="020B0400000000000000" pitchFamily="34" charset="-128"/>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IN" sz="1800" dirty="0">
                <a:effectLst/>
                <a:latin typeface="Adobe Heiti Std R" panose="020B0400000000000000" pitchFamily="34" charset="-128"/>
                <a:ea typeface="Calibri" panose="020F0502020204030204" pitchFamily="34" charset="0"/>
                <a:cs typeface="Times New Roman" panose="02020603050405020304" pitchFamily="18" charset="0"/>
              </a:rPr>
              <a:t>In addition to this we would look at some simulation done during the course of the project.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2000" b="1" dirty="0">
              <a:latin typeface="Arial Rounded MT Bold" panose="020F0704030504030204" pitchFamily="34" charset="0"/>
            </a:endParaRPr>
          </a:p>
        </p:txBody>
      </p:sp>
    </p:spTree>
    <p:extLst>
      <p:ext uri="{BB962C8B-B14F-4D97-AF65-F5344CB8AC3E}">
        <p14:creationId xmlns:p14="http://schemas.microsoft.com/office/powerpoint/2010/main" val="23214528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D4C99A5-CE71-0049-9034-D714F21B270F}"/>
              </a:ext>
            </a:extLst>
          </p:cNvPr>
          <p:cNvSpPr txBox="1"/>
          <p:nvPr/>
        </p:nvSpPr>
        <p:spPr>
          <a:xfrm>
            <a:off x="333827" y="159657"/>
            <a:ext cx="11858173" cy="1105239"/>
          </a:xfrm>
          <a:prstGeom prst="rect">
            <a:avLst/>
          </a:prstGeom>
          <a:noFill/>
        </p:spPr>
        <p:txBody>
          <a:bodyPr wrap="square">
            <a:spAutoFit/>
          </a:bodyPr>
          <a:lstStyle/>
          <a:p>
            <a:pPr>
              <a:lnSpc>
                <a:spcPct val="107000"/>
              </a:lnSpc>
              <a:spcAft>
                <a:spcPts val="800"/>
              </a:spcAft>
            </a:pPr>
            <a:r>
              <a:rPr lang="en-IN" sz="2000" b="1" dirty="0">
                <a:effectLst/>
                <a:latin typeface="Arial Rounded MT Bold" panose="020F0704030504030204" pitchFamily="34" charset="0"/>
                <a:ea typeface="Adobe Heiti Std R" panose="020B0400000000000000" pitchFamily="34" charset="-128"/>
                <a:cs typeface="Times New Roman" panose="02020603050405020304" pitchFamily="18" charset="0"/>
              </a:rPr>
              <a:t>2)Paper Review:</a:t>
            </a:r>
          </a:p>
          <a:p>
            <a:pPr marL="285750" indent="-285750">
              <a:lnSpc>
                <a:spcPct val="107000"/>
              </a:lnSpc>
              <a:spcAft>
                <a:spcPts val="800"/>
              </a:spcAft>
              <a:buFont typeface="Arial" panose="020B0604020202020204" pitchFamily="34" charset="0"/>
              <a:buChar char="•"/>
            </a:pPr>
            <a:r>
              <a:rPr lang="en-IN" sz="1800" dirty="0">
                <a:solidFill>
                  <a:srgbClr val="000000"/>
                </a:solidFill>
                <a:effectLst/>
                <a:latin typeface="Adobe Heiti Std R" panose="020B0400000000000000" pitchFamily="34" charset="-128"/>
                <a:ea typeface="Adobe Heiti Std R" panose="020B0400000000000000" pitchFamily="34" charset="-128"/>
                <a:cs typeface="MinionPro-Regular-Identity-H"/>
              </a:rPr>
              <a:t>Adaptive optics (AO) is a dynamic wavefront compensation technique widely used in various applications such as ground-based telescopes, laser communication, and</a:t>
            </a:r>
            <a:r>
              <a:rPr lang="en-IN" dirty="0">
                <a:latin typeface="Calibri" panose="020F0502020204030204" pitchFamily="34" charset="0"/>
                <a:ea typeface="Adobe Heiti Std R" panose="020B0400000000000000" pitchFamily="34" charset="-128"/>
                <a:cs typeface="Times New Roman" panose="02020603050405020304" pitchFamily="18" charset="0"/>
              </a:rPr>
              <a:t> </a:t>
            </a:r>
            <a:r>
              <a:rPr lang="en-IN" sz="1800" dirty="0">
                <a:solidFill>
                  <a:srgbClr val="000000"/>
                </a:solidFill>
                <a:effectLst/>
                <a:latin typeface="Adobe Heiti Std R" panose="020B0400000000000000" pitchFamily="34" charset="-128"/>
                <a:cs typeface="MinionPro-Regular-Identity-H"/>
              </a:rPr>
              <a:t>biological imaging etc.</a:t>
            </a:r>
          </a:p>
        </p:txBody>
      </p:sp>
      <p:sp>
        <p:nvSpPr>
          <p:cNvPr id="7" name="TextBox 6">
            <a:extLst>
              <a:ext uri="{FF2B5EF4-FFF2-40B4-BE49-F238E27FC236}">
                <a16:creationId xmlns:a16="http://schemas.microsoft.com/office/drawing/2014/main" id="{1110F81D-AEB0-F179-DFA4-826F62172074}"/>
              </a:ext>
            </a:extLst>
          </p:cNvPr>
          <p:cNvSpPr txBox="1"/>
          <p:nvPr/>
        </p:nvSpPr>
        <p:spPr>
          <a:xfrm>
            <a:off x="333827" y="1163296"/>
            <a:ext cx="11858173" cy="6089231"/>
          </a:xfrm>
          <a:prstGeom prst="rect">
            <a:avLst/>
          </a:prstGeom>
          <a:noFill/>
        </p:spPr>
        <p:txBody>
          <a:bodyPr wrap="square">
            <a:spAutoFit/>
          </a:bodyPr>
          <a:lstStyle/>
          <a:p>
            <a:pPr marL="285750" indent="-285750">
              <a:buFont typeface="Arial" panose="020B0604020202020204" pitchFamily="34" charset="0"/>
              <a:buChar char="•"/>
            </a:pPr>
            <a:r>
              <a:rPr lang="en-US" dirty="0">
                <a:latin typeface="Adobe Heiti Std R" panose="020B0400000000000000" pitchFamily="34" charset="-128"/>
                <a:ea typeface="Adobe Heiti Std R" panose="020B0400000000000000" pitchFamily="34" charset="-128"/>
              </a:rPr>
              <a:t>Although AO has been already successfully implemented in many areas to improve the image resolution or peak energy of lasers, there are still some challenging problems. For example, how to get the wavefront of wavefront sensor less (WFS-less) AOS or array telescopes with high speed, how to estimate the wavefront along the line of sight to the scientific target in multi-object AO (MOAO) system and how to reduce the time delay error in extreme AOSs, etc. With the development of machine learning, especially the deep learning techniques, some of these complex or inverse problems can be solved.</a:t>
            </a:r>
          </a:p>
          <a:p>
            <a:pPr marL="285750" indent="-285750">
              <a:lnSpc>
                <a:spcPct val="107000"/>
              </a:lnSpc>
              <a:spcAft>
                <a:spcPts val="800"/>
              </a:spcAft>
              <a:buFont typeface="Arial" panose="020B0604020202020204" pitchFamily="34" charset="0"/>
              <a:buChar char="•"/>
            </a:pPr>
            <a:r>
              <a:rPr lang="en-US" dirty="0">
                <a:latin typeface="Adobe Heiti Std R" panose="020B0400000000000000" pitchFamily="34" charset="-128"/>
                <a:ea typeface="Adobe Heiti Std R" panose="020B0400000000000000" pitchFamily="34" charset="-128"/>
              </a:rPr>
              <a:t>Machine learning is a concept that an algorithm can learn and adapt to new data without human intervention. It is usually divided into two kinds of methods, supervised learning and unsupervised learning. Supervised learning is provided with training data containing not only inputs but also outputs that are also named as labels. The most popular collection of supervised learning algorithms is deep learning which is composed by multiple layers of neural networks.</a:t>
            </a:r>
          </a:p>
          <a:p>
            <a:pPr marL="285750" indent="-285750">
              <a:lnSpc>
                <a:spcPct val="107000"/>
              </a:lnSpc>
              <a:spcAft>
                <a:spcPts val="800"/>
              </a:spcAft>
              <a:buFont typeface="Arial" panose="020B0604020202020204" pitchFamily="34" charset="0"/>
              <a:buChar char="•"/>
            </a:pPr>
            <a:r>
              <a:rPr lang="en-US" dirty="0">
                <a:latin typeface="Adobe Heiti Std R" panose="020B0400000000000000" pitchFamily="34" charset="-128"/>
                <a:ea typeface="Adobe Heiti Std R" panose="020B0400000000000000" pitchFamily="34" charset="-128"/>
              </a:rPr>
              <a:t>In general, at least three important tasks in AO require such tools including determining the aberration from optically modulated images in WFS, predicting future wavefront with historical multi-source information and reconstructing the high-resolution images from the noisy and blurred ones. These problems are either ill-conditioned or highly nonlinear. Typical traditional algorithms such as least square fit (LSF), singular value decomposition (SVD), or Gauss-Seidel et al. either have weak fitting capability or require many iterations. On the contrary, deep learning algorithms </a:t>
            </a:r>
            <a:r>
              <a:rPr lang="en-IN" sz="1800" dirty="0">
                <a:solidFill>
                  <a:srgbClr val="000000"/>
                </a:solidFill>
                <a:effectLst/>
                <a:latin typeface="Adobe Heiti Std R" panose="020B0400000000000000" pitchFamily="34" charset="-128"/>
                <a:ea typeface="Calibri" panose="020F0502020204030204" pitchFamily="34" charset="0"/>
                <a:cs typeface="MinionPro-Regular-Identity-H"/>
              </a:rPr>
              <a:t>not only have strong fitting capabilities but also</a:t>
            </a:r>
            <a:r>
              <a:rPr lang="en-IN" dirty="0">
                <a:latin typeface="Calibri" panose="020F0502020204030204" pitchFamily="34" charset="0"/>
                <a:ea typeface="Calibri" panose="020F0502020204030204" pitchFamily="34" charset="0"/>
                <a:cs typeface="Times New Roman" panose="02020603050405020304" pitchFamily="18" charset="0"/>
              </a:rPr>
              <a:t> </a:t>
            </a:r>
            <a:r>
              <a:rPr lang="en-IN" sz="1800" dirty="0">
                <a:solidFill>
                  <a:srgbClr val="000000"/>
                </a:solidFill>
                <a:effectLst/>
                <a:latin typeface="Adobe Heiti Std R" panose="020B0400000000000000" pitchFamily="34" charset="-128"/>
                <a:ea typeface="Calibri" panose="020F0502020204030204" pitchFamily="34" charset="0"/>
                <a:cs typeface="MinionPro-Regular-Identity-H"/>
              </a:rPr>
              <a:t>can contain the prior information in the network</a:t>
            </a:r>
            <a:r>
              <a:rPr lang="en-US" sz="1800" dirty="0">
                <a:solidFill>
                  <a:srgbClr val="000000"/>
                </a:solidFill>
                <a:effectLst/>
                <a:latin typeface="Adobe Heiti Std R" panose="020B0400000000000000" pitchFamily="34" charset="-128"/>
                <a:ea typeface="Calibri" panose="020F0502020204030204" pitchFamily="34" charset="0"/>
                <a:cs typeface="MinionPro-Regular-Identity-H"/>
              </a:rPr>
              <a:t>’</a:t>
            </a:r>
            <a:r>
              <a:rPr lang="en-IN" sz="1800" dirty="0">
                <a:solidFill>
                  <a:srgbClr val="000000"/>
                </a:solidFill>
                <a:effectLst/>
                <a:latin typeface="Adobe Heiti Std R" panose="020B0400000000000000" pitchFamily="34" charset="-128"/>
                <a:ea typeface="Calibri" panose="020F0502020204030204" pitchFamily="34" charset="0"/>
                <a:cs typeface="MinionPro-Regular-Identity-H"/>
              </a:rPr>
              <a:t>s structure</a:t>
            </a:r>
            <a:r>
              <a:rPr lang="en-IN" dirty="0">
                <a:latin typeface="Calibri" panose="020F0502020204030204" pitchFamily="34" charset="0"/>
                <a:ea typeface="Calibri" panose="020F0502020204030204" pitchFamily="34" charset="0"/>
                <a:cs typeface="Times New Roman" panose="02020603050405020304" pitchFamily="18" charset="0"/>
              </a:rPr>
              <a:t> </a:t>
            </a:r>
            <a:r>
              <a:rPr lang="en-IN" sz="1800" dirty="0">
                <a:solidFill>
                  <a:srgbClr val="000000"/>
                </a:solidFill>
                <a:effectLst/>
                <a:latin typeface="Adobe Heiti Std R" panose="020B0400000000000000" pitchFamily="34" charset="-128"/>
                <a:ea typeface="Calibri" panose="020F0502020204030204" pitchFamily="34" charset="0"/>
                <a:cs typeface="MinionPro-Regular-Identity-H"/>
              </a:rPr>
              <a:t>and weights. These natures can help AO solve the</a:t>
            </a:r>
            <a:r>
              <a:rPr lang="en-IN" dirty="0">
                <a:latin typeface="Calibri" panose="020F0502020204030204" pitchFamily="34" charset="0"/>
                <a:ea typeface="Calibri" panose="020F0502020204030204" pitchFamily="34" charset="0"/>
                <a:cs typeface="Times New Roman" panose="02020603050405020304" pitchFamily="18" charset="0"/>
              </a:rPr>
              <a:t> </a:t>
            </a:r>
            <a:r>
              <a:rPr lang="en-IN" sz="1800" dirty="0">
                <a:solidFill>
                  <a:srgbClr val="000000"/>
                </a:solidFill>
                <a:effectLst/>
                <a:latin typeface="Adobe Heiti Std R" panose="020B0400000000000000" pitchFamily="34" charset="-128"/>
                <a:ea typeface="Calibri" panose="020F0502020204030204" pitchFamily="34" charset="0"/>
                <a:cs typeface="MinionPro-Regular-Identity-H"/>
              </a:rPr>
              <a:t>above problems. Besides, the structure of AOS may be</a:t>
            </a:r>
            <a:r>
              <a:rPr lang="en-IN" dirty="0">
                <a:latin typeface="Calibri" panose="020F0502020204030204" pitchFamily="34" charset="0"/>
                <a:ea typeface="Calibri" panose="020F0502020204030204" pitchFamily="34" charset="0"/>
                <a:cs typeface="Times New Roman" panose="02020603050405020304" pitchFamily="18" charset="0"/>
              </a:rPr>
              <a:t> </a:t>
            </a:r>
            <a:r>
              <a:rPr lang="en-IN" sz="1800" dirty="0">
                <a:solidFill>
                  <a:srgbClr val="000000"/>
                </a:solidFill>
                <a:effectLst/>
                <a:latin typeface="Adobe Heiti Std R" panose="020B0400000000000000" pitchFamily="34" charset="-128"/>
                <a:ea typeface="Calibri" panose="020F0502020204030204" pitchFamily="34" charset="0"/>
                <a:cs typeface="MinionPro-Regular-Identity-H"/>
              </a:rPr>
              <a:t>also simplified by the powerful algorithms and computation</a:t>
            </a:r>
            <a:r>
              <a:rPr lang="en-IN" sz="1800" dirty="0">
                <a:solidFill>
                  <a:srgbClr val="000000"/>
                </a:solidFill>
                <a:effectLst/>
                <a:latin typeface="MinionPro-Regular-Identity-H"/>
                <a:ea typeface="Calibri" panose="020F0502020204030204" pitchFamily="34" charset="0"/>
                <a:cs typeface="MinionPro-Regular-Identity-H"/>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dirty="0">
              <a:latin typeface="Adobe Heiti Std R" panose="020B0400000000000000" pitchFamily="34" charset="-128"/>
              <a:ea typeface="Adobe Heiti Std R" panose="020B0400000000000000" pitchFamily="34" charset="-128"/>
            </a:endParaRPr>
          </a:p>
        </p:txBody>
      </p:sp>
    </p:spTree>
    <p:extLst>
      <p:ext uri="{BB962C8B-B14F-4D97-AF65-F5344CB8AC3E}">
        <p14:creationId xmlns:p14="http://schemas.microsoft.com/office/powerpoint/2010/main" val="2081715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E088BB9-5F60-CF4C-9064-7631D1B013FE}"/>
              </a:ext>
            </a:extLst>
          </p:cNvPr>
          <p:cNvSpPr txBox="1"/>
          <p:nvPr/>
        </p:nvSpPr>
        <p:spPr>
          <a:xfrm>
            <a:off x="203199" y="288322"/>
            <a:ext cx="11756571" cy="969689"/>
          </a:xfrm>
          <a:prstGeom prst="rect">
            <a:avLst/>
          </a:prstGeom>
          <a:noFill/>
        </p:spPr>
        <p:txBody>
          <a:bodyPr wrap="square">
            <a:spAutoFit/>
          </a:bodyPr>
          <a:lstStyle/>
          <a:p>
            <a:pPr>
              <a:lnSpc>
                <a:spcPct val="107000"/>
              </a:lnSpc>
              <a:spcAft>
                <a:spcPts val="800"/>
              </a:spcAft>
            </a:pPr>
            <a:r>
              <a:rPr lang="en-IN" sz="1800" dirty="0">
                <a:solidFill>
                  <a:srgbClr val="000000"/>
                </a:solidFill>
                <a:effectLst/>
                <a:latin typeface="Arial Rounded MT Bold" panose="020F0704030504030204" pitchFamily="34" charset="0"/>
                <a:ea typeface="Calibri" panose="020F0502020204030204" pitchFamily="34" charset="0"/>
                <a:cs typeface="MinionPro-Regular-Identity-H"/>
              </a:rPr>
              <a:t>Traditional Wavefront Sensing: </a:t>
            </a:r>
            <a:r>
              <a:rPr lang="en-IN" sz="1800" dirty="0">
                <a:solidFill>
                  <a:srgbClr val="000000"/>
                </a:solidFill>
                <a:effectLst/>
                <a:latin typeface="Adobe Heiti Std R" panose="020B0400000000000000" pitchFamily="34" charset="-128"/>
                <a:ea typeface="Calibri" panose="020F0502020204030204" pitchFamily="34" charset="0"/>
                <a:cs typeface="MinionPro-Regular-Identity-H"/>
              </a:rPr>
              <a:t>Taking the solar observation as an example, the AOS is basically composed of a deformable mirror (DM), a</a:t>
            </a:r>
            <a:r>
              <a:rPr lang="en-IN" sz="1600" dirty="0">
                <a:latin typeface="Calibri" panose="020F0502020204030204" pitchFamily="34" charset="0"/>
                <a:ea typeface="Calibri" panose="020F0502020204030204" pitchFamily="34" charset="0"/>
                <a:cs typeface="Times New Roman" panose="02020603050405020304" pitchFamily="18" charset="0"/>
              </a:rPr>
              <a:t> </a:t>
            </a:r>
            <a:r>
              <a:rPr lang="en-IN" sz="1800" dirty="0">
                <a:solidFill>
                  <a:srgbClr val="000000"/>
                </a:solidFill>
                <a:effectLst/>
                <a:latin typeface="Adobe Heiti Std R" panose="020B0400000000000000" pitchFamily="34" charset="-128"/>
                <a:ea typeface="Calibri" panose="020F0502020204030204" pitchFamily="34" charset="0"/>
                <a:cs typeface="MinionPro-Regular-Identity-H"/>
              </a:rPr>
              <a:t>WFS, a real-time controller (RTC), and a post-processing</a:t>
            </a:r>
            <a:r>
              <a:rPr lang="en-IN" sz="1600" dirty="0">
                <a:latin typeface="Calibri" panose="020F0502020204030204" pitchFamily="34" charset="0"/>
                <a:ea typeface="Calibri" panose="020F0502020204030204" pitchFamily="34" charset="0"/>
                <a:cs typeface="Times New Roman" panose="02020603050405020304" pitchFamily="18" charset="0"/>
              </a:rPr>
              <a:t> </a:t>
            </a:r>
            <a:r>
              <a:rPr lang="en-IN" sz="1800" dirty="0">
                <a:solidFill>
                  <a:srgbClr val="000000"/>
                </a:solidFill>
                <a:effectLst/>
                <a:latin typeface="Adobe Heiti Std R" panose="020B0400000000000000" pitchFamily="34" charset="-128"/>
                <a:ea typeface="Calibri" panose="020F0502020204030204" pitchFamily="34" charset="0"/>
                <a:cs typeface="MinionPro-Regular-Identity-H"/>
              </a:rPr>
              <a:t>program, as described in </a:t>
            </a:r>
            <a:r>
              <a:rPr lang="en-IN" sz="1800" dirty="0">
                <a:solidFill>
                  <a:srgbClr val="0070C1"/>
                </a:solidFill>
                <a:effectLst/>
                <a:latin typeface="Adobe Heiti Std R" panose="020B0400000000000000" pitchFamily="34" charset="-128"/>
                <a:ea typeface="Calibri" panose="020F0502020204030204" pitchFamily="34" charset="0"/>
                <a:cs typeface="MinionPro-Regular-Identity-H"/>
              </a:rPr>
              <a:t>Fig. 1</a:t>
            </a:r>
            <a:r>
              <a:rPr lang="en-IN" sz="1800" dirty="0">
                <a:solidFill>
                  <a:srgbClr val="000000"/>
                </a:solidFill>
                <a:effectLst/>
                <a:latin typeface="Adobe Heiti Std R" panose="020B0400000000000000" pitchFamily="34" charset="-128"/>
                <a:ea typeface="Calibri" panose="020F0502020204030204" pitchFamily="34" charset="0"/>
                <a:cs typeface="MinionPro-Regular-Identity-H"/>
              </a:rPr>
              <a: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79BA8644-B8B6-2AE9-2815-F14D8DE657AD}"/>
              </a:ext>
            </a:extLst>
          </p:cNvPr>
          <p:cNvPicPr>
            <a:picLocks noChangeAspect="1"/>
          </p:cNvPicPr>
          <p:nvPr/>
        </p:nvPicPr>
        <p:blipFill>
          <a:blip r:embed="rId2"/>
          <a:stretch>
            <a:fillRect/>
          </a:stretch>
        </p:blipFill>
        <p:spPr>
          <a:xfrm>
            <a:off x="-1" y="1818367"/>
            <a:ext cx="7416801" cy="4509861"/>
          </a:xfrm>
          <a:prstGeom prst="rect">
            <a:avLst/>
          </a:prstGeom>
        </p:spPr>
      </p:pic>
      <p:pic>
        <p:nvPicPr>
          <p:cNvPr id="7" name="Picture 6">
            <a:extLst>
              <a:ext uri="{FF2B5EF4-FFF2-40B4-BE49-F238E27FC236}">
                <a16:creationId xmlns:a16="http://schemas.microsoft.com/office/drawing/2014/main" id="{C283B85B-EDDD-9DF8-D553-7655761BFB52}"/>
              </a:ext>
            </a:extLst>
          </p:cNvPr>
          <p:cNvPicPr>
            <a:picLocks noChangeAspect="1"/>
          </p:cNvPicPr>
          <p:nvPr/>
        </p:nvPicPr>
        <p:blipFill rotWithShape="1">
          <a:blip r:embed="rId3"/>
          <a:srcRect l="5001" r="9817"/>
          <a:stretch/>
        </p:blipFill>
        <p:spPr>
          <a:xfrm>
            <a:off x="7416800" y="2002972"/>
            <a:ext cx="4775200" cy="4325256"/>
          </a:xfrm>
          <a:prstGeom prst="rect">
            <a:avLst/>
          </a:prstGeom>
        </p:spPr>
      </p:pic>
    </p:spTree>
    <p:extLst>
      <p:ext uri="{BB962C8B-B14F-4D97-AF65-F5344CB8AC3E}">
        <p14:creationId xmlns:p14="http://schemas.microsoft.com/office/powerpoint/2010/main" val="12777183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EE57C2-7F2B-ABB7-1FF7-FE6B377C446E}"/>
              </a:ext>
            </a:extLst>
          </p:cNvPr>
          <p:cNvSpPr txBox="1"/>
          <p:nvPr/>
        </p:nvSpPr>
        <p:spPr>
          <a:xfrm>
            <a:off x="-1" y="141903"/>
            <a:ext cx="11945257" cy="1569660"/>
          </a:xfrm>
          <a:prstGeom prst="rect">
            <a:avLst/>
          </a:prstGeom>
          <a:noFill/>
        </p:spPr>
        <p:txBody>
          <a:bodyPr wrap="square">
            <a:spAutoFit/>
          </a:bodyPr>
          <a:lstStyle/>
          <a:p>
            <a:r>
              <a:rPr lang="en-IN" sz="2000" b="1" dirty="0">
                <a:solidFill>
                  <a:srgbClr val="000000"/>
                </a:solidFill>
                <a:effectLst/>
                <a:latin typeface="Arial Rounded MT Bold" panose="020F0704030504030204" pitchFamily="34" charset="0"/>
                <a:ea typeface="Calibri" panose="020F0502020204030204" pitchFamily="34" charset="0"/>
                <a:cs typeface="ArialMT"/>
              </a:rPr>
              <a:t>Intelligent Wavefront Sensing:</a:t>
            </a:r>
          </a:p>
          <a:p>
            <a:endParaRPr lang="en-IN" sz="1800" b="1" dirty="0">
              <a:solidFill>
                <a:srgbClr val="000000"/>
              </a:solidFill>
              <a:effectLst/>
              <a:latin typeface="Adobe Heiti Std R" panose="020B0400000000000000" pitchFamily="34" charset="-128"/>
              <a:ea typeface="Calibri" panose="020F0502020204030204" pitchFamily="34" charset="0"/>
              <a:cs typeface="MinionPro-Bold-Identity-H"/>
            </a:endParaRPr>
          </a:p>
          <a:p>
            <a:r>
              <a:rPr lang="en-IN" sz="2000" b="1" dirty="0">
                <a:solidFill>
                  <a:srgbClr val="000000"/>
                </a:solidFill>
                <a:effectLst/>
                <a:latin typeface="Adobe Heiti Std R" panose="020B0400000000000000" pitchFamily="34" charset="-128"/>
                <a:ea typeface="Adobe Heiti Std R" panose="020B0400000000000000" pitchFamily="34" charset="-128"/>
                <a:cs typeface="MinionPro-Bold-Identity-H"/>
              </a:rPr>
              <a:t>S</a:t>
            </a:r>
            <a:r>
              <a:rPr lang="en-IN" sz="2000" dirty="0">
                <a:solidFill>
                  <a:srgbClr val="000000"/>
                </a:solidFill>
                <a:effectLst/>
                <a:latin typeface="Adobe Heiti Std R" panose="020B0400000000000000" pitchFamily="34" charset="-128"/>
                <a:ea typeface="Adobe Heiti Std R" panose="020B0400000000000000" pitchFamily="34" charset="-128"/>
                <a:cs typeface="MinionPro-Bold-Identity-H"/>
              </a:rPr>
              <a:t>hack-Hartmann wavefront sensor:</a:t>
            </a:r>
          </a:p>
          <a:p>
            <a:endParaRPr lang="en-IN" sz="2000" dirty="0">
              <a:solidFill>
                <a:srgbClr val="000000"/>
              </a:solidFill>
              <a:effectLst/>
              <a:latin typeface="Adobe Heiti Std R" panose="020B0400000000000000" pitchFamily="34" charset="-128"/>
              <a:ea typeface="Adobe Heiti Std R" panose="020B0400000000000000" pitchFamily="34" charset="-128"/>
            </a:endParaRPr>
          </a:p>
          <a:p>
            <a:endParaRPr lang="en-IN" sz="1800" dirty="0">
              <a:solidFill>
                <a:srgbClr val="000000"/>
              </a:solidFill>
              <a:effectLst/>
              <a:latin typeface="Arial Rounded MT Bold" panose="020F0704030504030204" pitchFamily="34" charset="0"/>
              <a:ea typeface="Calibri" panose="020F0502020204030204" pitchFamily="34" charset="0"/>
            </a:endParaRPr>
          </a:p>
        </p:txBody>
      </p:sp>
      <p:pic>
        <p:nvPicPr>
          <p:cNvPr id="6" name="Picture 5">
            <a:extLst>
              <a:ext uri="{FF2B5EF4-FFF2-40B4-BE49-F238E27FC236}">
                <a16:creationId xmlns:a16="http://schemas.microsoft.com/office/drawing/2014/main" id="{D0D05A38-075D-C627-46C5-75782B2CB35D}"/>
              </a:ext>
            </a:extLst>
          </p:cNvPr>
          <p:cNvPicPr>
            <a:picLocks noChangeAspect="1"/>
          </p:cNvPicPr>
          <p:nvPr/>
        </p:nvPicPr>
        <p:blipFill rotWithShape="1">
          <a:blip r:embed="rId2"/>
          <a:srcRect l="50919" t="41836" r="8132" b="22710"/>
          <a:stretch/>
        </p:blipFill>
        <p:spPr bwMode="auto">
          <a:xfrm>
            <a:off x="-2" y="1193619"/>
            <a:ext cx="5970956" cy="4863304"/>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92BC3306-3B10-6FEE-2C4D-09412CC5F0CA}"/>
              </a:ext>
            </a:extLst>
          </p:cNvPr>
          <p:cNvPicPr>
            <a:picLocks noChangeAspect="1"/>
          </p:cNvPicPr>
          <p:nvPr/>
        </p:nvPicPr>
        <p:blipFill rotWithShape="1">
          <a:blip r:embed="rId3"/>
          <a:srcRect l="3802"/>
          <a:stretch/>
        </p:blipFill>
        <p:spPr>
          <a:xfrm>
            <a:off x="5970953" y="1193620"/>
            <a:ext cx="6090417" cy="4769518"/>
          </a:xfrm>
          <a:prstGeom prst="rect">
            <a:avLst/>
          </a:prstGeom>
        </p:spPr>
      </p:pic>
    </p:spTree>
    <p:extLst>
      <p:ext uri="{BB962C8B-B14F-4D97-AF65-F5344CB8AC3E}">
        <p14:creationId xmlns:p14="http://schemas.microsoft.com/office/powerpoint/2010/main" val="3915019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9FD712-4690-9C3F-B92B-E55BD285E9AC}"/>
              </a:ext>
            </a:extLst>
          </p:cNvPr>
          <p:cNvPicPr>
            <a:picLocks noChangeAspect="1"/>
          </p:cNvPicPr>
          <p:nvPr/>
        </p:nvPicPr>
        <p:blipFill rotWithShape="1">
          <a:blip r:embed="rId2"/>
          <a:srcRect l="50387" t="19854" r="8265" b="6165"/>
          <a:stretch/>
        </p:blipFill>
        <p:spPr bwMode="auto">
          <a:xfrm>
            <a:off x="1" y="0"/>
            <a:ext cx="6095999" cy="6858000"/>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D60272A6-D3E9-99E7-91B9-E7B02E1C149E}"/>
              </a:ext>
            </a:extLst>
          </p:cNvPr>
          <p:cNvPicPr>
            <a:picLocks noChangeAspect="1"/>
          </p:cNvPicPr>
          <p:nvPr/>
        </p:nvPicPr>
        <p:blipFill rotWithShape="1">
          <a:blip r:embed="rId3"/>
          <a:srcRect l="4868"/>
          <a:stretch/>
        </p:blipFill>
        <p:spPr>
          <a:xfrm>
            <a:off x="6096000" y="0"/>
            <a:ext cx="6096001" cy="6858000"/>
          </a:xfrm>
          <a:prstGeom prst="rect">
            <a:avLst/>
          </a:prstGeom>
        </p:spPr>
      </p:pic>
    </p:spTree>
    <p:extLst>
      <p:ext uri="{BB962C8B-B14F-4D97-AF65-F5344CB8AC3E}">
        <p14:creationId xmlns:p14="http://schemas.microsoft.com/office/powerpoint/2010/main" val="2902639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829700C-5235-651C-A02B-71005B764D44}"/>
              </a:ext>
            </a:extLst>
          </p:cNvPr>
          <p:cNvSpPr txBox="1"/>
          <p:nvPr/>
        </p:nvSpPr>
        <p:spPr>
          <a:xfrm>
            <a:off x="1930400" y="2313354"/>
            <a:ext cx="7604369" cy="800219"/>
          </a:xfrm>
          <a:prstGeom prst="rect">
            <a:avLst/>
          </a:prstGeom>
          <a:noFill/>
        </p:spPr>
        <p:txBody>
          <a:bodyPr wrap="square" rtlCol="0">
            <a:spAutoFit/>
          </a:bodyPr>
          <a:lstStyle/>
          <a:p>
            <a:pPr algn="ctr"/>
            <a:r>
              <a:rPr lang="en-IN" sz="1800" b="1" dirty="0">
                <a:latin typeface="Arial Rounded MT Bold" panose="020F0704030504030204" pitchFamily="34" charset="0"/>
              </a:rPr>
              <a:t>  </a:t>
            </a:r>
            <a:r>
              <a:rPr lang="en-IN" sz="2800" b="1" dirty="0">
                <a:latin typeface="Arial Rounded MT Bold" panose="020F0704030504030204" pitchFamily="34" charset="0"/>
              </a:rPr>
              <a:t>Phase-Diversity Wavefront Sensor</a:t>
            </a:r>
          </a:p>
          <a:p>
            <a:endParaRPr lang="en-IN" dirty="0"/>
          </a:p>
        </p:txBody>
      </p:sp>
    </p:spTree>
    <p:extLst>
      <p:ext uri="{BB962C8B-B14F-4D97-AF65-F5344CB8AC3E}">
        <p14:creationId xmlns:p14="http://schemas.microsoft.com/office/powerpoint/2010/main" val="40003146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867FF3-F59E-0878-FE6A-9A39C8C52B7F}"/>
              </a:ext>
            </a:extLst>
          </p:cNvPr>
          <p:cNvPicPr>
            <a:picLocks noChangeAspect="1"/>
          </p:cNvPicPr>
          <p:nvPr/>
        </p:nvPicPr>
        <p:blipFill>
          <a:blip r:embed="rId2"/>
          <a:stretch>
            <a:fillRect/>
          </a:stretch>
        </p:blipFill>
        <p:spPr>
          <a:xfrm>
            <a:off x="0" y="0"/>
            <a:ext cx="5897880" cy="6858000"/>
          </a:xfrm>
          <a:prstGeom prst="rect">
            <a:avLst/>
          </a:prstGeom>
        </p:spPr>
      </p:pic>
      <p:pic>
        <p:nvPicPr>
          <p:cNvPr id="5" name="Picture 4">
            <a:extLst>
              <a:ext uri="{FF2B5EF4-FFF2-40B4-BE49-F238E27FC236}">
                <a16:creationId xmlns:a16="http://schemas.microsoft.com/office/drawing/2014/main" id="{7A57202F-E498-1B95-9E93-34099DF3DF75}"/>
              </a:ext>
            </a:extLst>
          </p:cNvPr>
          <p:cNvPicPr>
            <a:picLocks noChangeAspect="1"/>
          </p:cNvPicPr>
          <p:nvPr/>
        </p:nvPicPr>
        <p:blipFill rotWithShape="1">
          <a:blip r:embed="rId3"/>
          <a:srcRect l="5804" r="3250"/>
          <a:stretch/>
        </p:blipFill>
        <p:spPr>
          <a:xfrm>
            <a:off x="5897880" y="0"/>
            <a:ext cx="6294120" cy="3581400"/>
          </a:xfrm>
          <a:prstGeom prst="rect">
            <a:avLst/>
          </a:prstGeom>
        </p:spPr>
      </p:pic>
      <p:pic>
        <p:nvPicPr>
          <p:cNvPr id="6" name="Picture 5">
            <a:extLst>
              <a:ext uri="{FF2B5EF4-FFF2-40B4-BE49-F238E27FC236}">
                <a16:creationId xmlns:a16="http://schemas.microsoft.com/office/drawing/2014/main" id="{3E8F9A0C-1BFE-1155-3FAA-EF0B53DF7210}"/>
              </a:ext>
            </a:extLst>
          </p:cNvPr>
          <p:cNvPicPr>
            <a:picLocks noChangeAspect="1"/>
          </p:cNvPicPr>
          <p:nvPr/>
        </p:nvPicPr>
        <p:blipFill rotWithShape="1">
          <a:blip r:embed="rId4"/>
          <a:srcRect l="6000"/>
          <a:stretch/>
        </p:blipFill>
        <p:spPr>
          <a:xfrm>
            <a:off x="5897880" y="3581400"/>
            <a:ext cx="6294120" cy="3276600"/>
          </a:xfrm>
          <a:prstGeom prst="rect">
            <a:avLst/>
          </a:prstGeom>
        </p:spPr>
      </p:pic>
    </p:spTree>
    <p:extLst>
      <p:ext uri="{BB962C8B-B14F-4D97-AF65-F5344CB8AC3E}">
        <p14:creationId xmlns:p14="http://schemas.microsoft.com/office/powerpoint/2010/main" val="18958226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7960D2-0AF0-A92B-1A38-315A426C1AD7}"/>
              </a:ext>
            </a:extLst>
          </p:cNvPr>
          <p:cNvPicPr>
            <a:picLocks noChangeAspect="1"/>
          </p:cNvPicPr>
          <p:nvPr/>
        </p:nvPicPr>
        <p:blipFill rotWithShape="1">
          <a:blip r:embed="rId2"/>
          <a:srcRect l="52080" t="46799" r="9510" b="41383"/>
          <a:stretch/>
        </p:blipFill>
        <p:spPr bwMode="auto">
          <a:xfrm>
            <a:off x="0" y="0"/>
            <a:ext cx="12192000" cy="1158240"/>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7B29BA2E-E140-9F76-C3BC-04E3A646330E}"/>
              </a:ext>
            </a:extLst>
          </p:cNvPr>
          <p:cNvPicPr>
            <a:picLocks noChangeAspect="1"/>
          </p:cNvPicPr>
          <p:nvPr/>
        </p:nvPicPr>
        <p:blipFill>
          <a:blip r:embed="rId3"/>
          <a:stretch>
            <a:fillRect/>
          </a:stretch>
        </p:blipFill>
        <p:spPr>
          <a:xfrm>
            <a:off x="0" y="1058063"/>
            <a:ext cx="5715000" cy="3124200"/>
          </a:xfrm>
          <a:prstGeom prst="rect">
            <a:avLst/>
          </a:prstGeom>
        </p:spPr>
      </p:pic>
      <p:pic>
        <p:nvPicPr>
          <p:cNvPr id="8" name="Picture 7">
            <a:extLst>
              <a:ext uri="{FF2B5EF4-FFF2-40B4-BE49-F238E27FC236}">
                <a16:creationId xmlns:a16="http://schemas.microsoft.com/office/drawing/2014/main" id="{D1036EA9-F737-7812-5937-F9F0DBC2A3A1}"/>
              </a:ext>
            </a:extLst>
          </p:cNvPr>
          <p:cNvPicPr>
            <a:picLocks noChangeAspect="1"/>
          </p:cNvPicPr>
          <p:nvPr/>
        </p:nvPicPr>
        <p:blipFill>
          <a:blip r:embed="rId4"/>
          <a:stretch>
            <a:fillRect/>
          </a:stretch>
        </p:blipFill>
        <p:spPr>
          <a:xfrm>
            <a:off x="0" y="4651772"/>
            <a:ext cx="6096000" cy="2206228"/>
          </a:xfrm>
          <a:prstGeom prst="rect">
            <a:avLst/>
          </a:prstGeom>
        </p:spPr>
      </p:pic>
      <p:pic>
        <p:nvPicPr>
          <p:cNvPr id="9" name="Picture 8">
            <a:extLst>
              <a:ext uri="{FF2B5EF4-FFF2-40B4-BE49-F238E27FC236}">
                <a16:creationId xmlns:a16="http://schemas.microsoft.com/office/drawing/2014/main" id="{7BF70384-038E-88E8-5793-28047ABE432A}"/>
              </a:ext>
            </a:extLst>
          </p:cNvPr>
          <p:cNvPicPr>
            <a:picLocks noChangeAspect="1"/>
          </p:cNvPicPr>
          <p:nvPr/>
        </p:nvPicPr>
        <p:blipFill>
          <a:blip r:embed="rId5"/>
          <a:stretch>
            <a:fillRect/>
          </a:stretch>
        </p:blipFill>
        <p:spPr>
          <a:xfrm>
            <a:off x="6096000" y="1158240"/>
            <a:ext cx="6095999" cy="5682862"/>
          </a:xfrm>
          <a:prstGeom prst="rect">
            <a:avLst/>
          </a:prstGeom>
        </p:spPr>
      </p:pic>
      <p:sp>
        <p:nvSpPr>
          <p:cNvPr id="11" name="TextBox 10">
            <a:extLst>
              <a:ext uri="{FF2B5EF4-FFF2-40B4-BE49-F238E27FC236}">
                <a16:creationId xmlns:a16="http://schemas.microsoft.com/office/drawing/2014/main" id="{38988AAA-91EC-A0D4-A150-A6D4BFEB0258}"/>
              </a:ext>
            </a:extLst>
          </p:cNvPr>
          <p:cNvSpPr txBox="1"/>
          <p:nvPr/>
        </p:nvSpPr>
        <p:spPr>
          <a:xfrm>
            <a:off x="195384" y="4237837"/>
            <a:ext cx="6096000" cy="369332"/>
          </a:xfrm>
          <a:prstGeom prst="rect">
            <a:avLst/>
          </a:prstGeom>
          <a:noFill/>
        </p:spPr>
        <p:txBody>
          <a:bodyPr wrap="square">
            <a:spAutoFit/>
          </a:bodyPr>
          <a:lstStyle/>
          <a:p>
            <a:r>
              <a:rPr lang="en-IN" b="1" dirty="0"/>
              <a:t>Intelligent Wavefront Prediction:</a:t>
            </a:r>
          </a:p>
        </p:txBody>
      </p:sp>
    </p:spTree>
    <p:extLst>
      <p:ext uri="{BB962C8B-B14F-4D97-AF65-F5344CB8AC3E}">
        <p14:creationId xmlns:p14="http://schemas.microsoft.com/office/powerpoint/2010/main" val="16797269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04EF1E0-EB0D-E7BD-D9FF-2FDB689AF89F}"/>
              </a:ext>
            </a:extLst>
          </p:cNvPr>
          <p:cNvSpPr txBox="1"/>
          <p:nvPr/>
        </p:nvSpPr>
        <p:spPr>
          <a:xfrm>
            <a:off x="0" y="0"/>
            <a:ext cx="12192000" cy="1259255"/>
          </a:xfrm>
          <a:prstGeom prst="rect">
            <a:avLst/>
          </a:prstGeom>
          <a:noFill/>
        </p:spPr>
        <p:txBody>
          <a:bodyPr wrap="square">
            <a:spAutoFit/>
          </a:bodyPr>
          <a:lstStyle/>
          <a:p>
            <a:pPr>
              <a:lnSpc>
                <a:spcPct val="107000"/>
              </a:lnSpc>
              <a:spcAft>
                <a:spcPts val="800"/>
              </a:spcAft>
            </a:pPr>
            <a:r>
              <a:rPr lang="en-IN" sz="2000" b="1" dirty="0">
                <a:effectLst/>
                <a:latin typeface="Arial Rounded MT Bold" panose="020F0704030504030204" pitchFamily="34" charset="0"/>
                <a:ea typeface="Calibri" panose="020F0502020204030204" pitchFamily="34" charset="0"/>
                <a:cs typeface="ArialMT"/>
              </a:rPr>
              <a:t>Intelligent Post-Processing:</a:t>
            </a:r>
          </a:p>
          <a:p>
            <a:pPr>
              <a:lnSpc>
                <a:spcPct val="107000"/>
              </a:lnSpc>
              <a:spcAft>
                <a:spcPts val="800"/>
              </a:spcAft>
            </a:pPr>
            <a:endParaRPr lang="en-IN" sz="2000" b="1" dirty="0">
              <a:effectLst/>
              <a:latin typeface="Arial Rounded MT Bold" panose="020F0704030504030204" pitchFamily="34" charset="0"/>
              <a:ea typeface="Calibri" panose="020F0502020204030204" pitchFamily="34" charset="0"/>
              <a:cs typeface="ArialMT"/>
            </a:endParaRPr>
          </a:p>
          <a:p>
            <a:pPr>
              <a:lnSpc>
                <a:spcPct val="107000"/>
              </a:lnSpc>
              <a:spcAft>
                <a:spcPts val="800"/>
              </a:spcAft>
            </a:pPr>
            <a:endParaRPr lang="en-IN" sz="2000" dirty="0">
              <a:effectLst/>
              <a:latin typeface="Arial Rounded MT Bold" panose="020F07040305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8DF8214F-6903-E033-AC06-5483220E542D}"/>
              </a:ext>
            </a:extLst>
          </p:cNvPr>
          <p:cNvPicPr>
            <a:picLocks noChangeAspect="1"/>
          </p:cNvPicPr>
          <p:nvPr/>
        </p:nvPicPr>
        <p:blipFill>
          <a:blip r:embed="rId2"/>
          <a:stretch>
            <a:fillRect/>
          </a:stretch>
        </p:blipFill>
        <p:spPr>
          <a:xfrm>
            <a:off x="0" y="431506"/>
            <a:ext cx="4861559" cy="3866174"/>
          </a:xfrm>
          <a:prstGeom prst="rect">
            <a:avLst/>
          </a:prstGeom>
        </p:spPr>
      </p:pic>
      <p:pic>
        <p:nvPicPr>
          <p:cNvPr id="7" name="Picture 6">
            <a:extLst>
              <a:ext uri="{FF2B5EF4-FFF2-40B4-BE49-F238E27FC236}">
                <a16:creationId xmlns:a16="http://schemas.microsoft.com/office/drawing/2014/main" id="{FD958A13-793E-E210-EF2A-B616CFA18F0A}"/>
              </a:ext>
            </a:extLst>
          </p:cNvPr>
          <p:cNvPicPr>
            <a:picLocks noChangeAspect="1"/>
          </p:cNvPicPr>
          <p:nvPr/>
        </p:nvPicPr>
        <p:blipFill rotWithShape="1">
          <a:blip r:embed="rId3"/>
          <a:srcRect l="1123"/>
          <a:stretch/>
        </p:blipFill>
        <p:spPr>
          <a:xfrm>
            <a:off x="4861560" y="0"/>
            <a:ext cx="7330439" cy="6858000"/>
          </a:xfrm>
          <a:prstGeom prst="rect">
            <a:avLst/>
          </a:prstGeom>
        </p:spPr>
      </p:pic>
      <p:pic>
        <p:nvPicPr>
          <p:cNvPr id="8" name="Picture 7">
            <a:extLst>
              <a:ext uri="{FF2B5EF4-FFF2-40B4-BE49-F238E27FC236}">
                <a16:creationId xmlns:a16="http://schemas.microsoft.com/office/drawing/2014/main" id="{8548FDC2-1D79-A492-ED2F-8A13CA58AA52}"/>
              </a:ext>
            </a:extLst>
          </p:cNvPr>
          <p:cNvPicPr>
            <a:picLocks noChangeAspect="1"/>
          </p:cNvPicPr>
          <p:nvPr/>
        </p:nvPicPr>
        <p:blipFill>
          <a:blip r:embed="rId4"/>
          <a:stretch>
            <a:fillRect/>
          </a:stretch>
        </p:blipFill>
        <p:spPr>
          <a:xfrm>
            <a:off x="2241253" y="7494851"/>
            <a:ext cx="6806551" cy="4182218"/>
          </a:xfrm>
          <a:prstGeom prst="rect">
            <a:avLst/>
          </a:prstGeom>
        </p:spPr>
      </p:pic>
    </p:spTree>
    <p:extLst>
      <p:ext uri="{BB962C8B-B14F-4D97-AF65-F5344CB8AC3E}">
        <p14:creationId xmlns:p14="http://schemas.microsoft.com/office/powerpoint/2010/main" val="15671046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9B44DE-71FF-57CE-FF06-91ED91ACBD05}"/>
              </a:ext>
            </a:extLst>
          </p:cNvPr>
          <p:cNvPicPr>
            <a:picLocks noChangeAspect="1"/>
          </p:cNvPicPr>
          <p:nvPr/>
        </p:nvPicPr>
        <p:blipFill>
          <a:blip r:embed="rId2"/>
          <a:stretch>
            <a:fillRect/>
          </a:stretch>
        </p:blipFill>
        <p:spPr>
          <a:xfrm>
            <a:off x="0" y="0"/>
            <a:ext cx="4724400" cy="6858000"/>
          </a:xfrm>
          <a:prstGeom prst="rect">
            <a:avLst/>
          </a:prstGeom>
        </p:spPr>
      </p:pic>
      <p:pic>
        <p:nvPicPr>
          <p:cNvPr id="5" name="Picture 4">
            <a:extLst>
              <a:ext uri="{FF2B5EF4-FFF2-40B4-BE49-F238E27FC236}">
                <a16:creationId xmlns:a16="http://schemas.microsoft.com/office/drawing/2014/main" id="{0D7A9616-AA70-47A9-A689-70F376427630}"/>
              </a:ext>
            </a:extLst>
          </p:cNvPr>
          <p:cNvPicPr>
            <a:picLocks noChangeAspect="1"/>
          </p:cNvPicPr>
          <p:nvPr/>
        </p:nvPicPr>
        <p:blipFill>
          <a:blip r:embed="rId3"/>
          <a:stretch>
            <a:fillRect/>
          </a:stretch>
        </p:blipFill>
        <p:spPr>
          <a:xfrm>
            <a:off x="4724400" y="0"/>
            <a:ext cx="7467600" cy="6858000"/>
          </a:xfrm>
          <a:prstGeom prst="rect">
            <a:avLst/>
          </a:prstGeom>
        </p:spPr>
      </p:pic>
    </p:spTree>
    <p:extLst>
      <p:ext uri="{BB962C8B-B14F-4D97-AF65-F5344CB8AC3E}">
        <p14:creationId xmlns:p14="http://schemas.microsoft.com/office/powerpoint/2010/main" val="3831062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AA4F5AB-177A-BEC9-8DAD-BBB6483B9205}"/>
              </a:ext>
            </a:extLst>
          </p:cNvPr>
          <p:cNvSpPr txBox="1"/>
          <p:nvPr/>
        </p:nvSpPr>
        <p:spPr>
          <a:xfrm>
            <a:off x="0" y="0"/>
            <a:ext cx="6096000" cy="400110"/>
          </a:xfrm>
          <a:prstGeom prst="rect">
            <a:avLst/>
          </a:prstGeom>
          <a:noFill/>
        </p:spPr>
        <p:txBody>
          <a:bodyPr wrap="square">
            <a:spAutoFit/>
          </a:bodyPr>
          <a:lstStyle/>
          <a:p>
            <a:r>
              <a:rPr lang="en-IN" sz="2000" b="1" dirty="0">
                <a:effectLst/>
                <a:latin typeface="Arial Rounded MT Bold" panose="020F0704030504030204" pitchFamily="34" charset="0"/>
                <a:cs typeface="MinionPro-Bold-Identity-H"/>
              </a:rPr>
              <a:t>Machine Learning for AO Modelling:</a:t>
            </a:r>
            <a:endParaRPr lang="en-IN" sz="2000" dirty="0">
              <a:latin typeface="Arial Rounded MT Bold" panose="020F0704030504030204" pitchFamily="34" charset="0"/>
            </a:endParaRPr>
          </a:p>
        </p:txBody>
      </p:sp>
      <p:pic>
        <p:nvPicPr>
          <p:cNvPr id="6" name="Picture 5">
            <a:extLst>
              <a:ext uri="{FF2B5EF4-FFF2-40B4-BE49-F238E27FC236}">
                <a16:creationId xmlns:a16="http://schemas.microsoft.com/office/drawing/2014/main" id="{70EBAA60-E280-351D-80AA-E842531369FA}"/>
              </a:ext>
            </a:extLst>
          </p:cNvPr>
          <p:cNvPicPr>
            <a:picLocks noChangeAspect="1"/>
          </p:cNvPicPr>
          <p:nvPr/>
        </p:nvPicPr>
        <p:blipFill>
          <a:blip r:embed="rId2"/>
          <a:stretch>
            <a:fillRect/>
          </a:stretch>
        </p:blipFill>
        <p:spPr>
          <a:xfrm>
            <a:off x="1211580" y="573434"/>
            <a:ext cx="9768840" cy="5995006"/>
          </a:xfrm>
          <a:prstGeom prst="rect">
            <a:avLst/>
          </a:prstGeom>
        </p:spPr>
      </p:pic>
    </p:spTree>
    <p:extLst>
      <p:ext uri="{BB962C8B-B14F-4D97-AF65-F5344CB8AC3E}">
        <p14:creationId xmlns:p14="http://schemas.microsoft.com/office/powerpoint/2010/main" val="1848860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BD85367-F753-9975-AD57-1BF1B77430B0}"/>
              </a:ext>
            </a:extLst>
          </p:cNvPr>
          <p:cNvSpPr txBox="1"/>
          <p:nvPr/>
        </p:nvSpPr>
        <p:spPr>
          <a:xfrm>
            <a:off x="594360" y="543744"/>
            <a:ext cx="11125200" cy="5123390"/>
          </a:xfrm>
          <a:prstGeom prst="rect">
            <a:avLst/>
          </a:prstGeom>
          <a:noFill/>
        </p:spPr>
        <p:txBody>
          <a:bodyPr wrap="square">
            <a:spAutoFit/>
          </a:bodyPr>
          <a:lstStyle/>
          <a:p>
            <a:pPr>
              <a:lnSpc>
                <a:spcPct val="107000"/>
              </a:lnSpc>
              <a:spcAft>
                <a:spcPts val="800"/>
              </a:spcAft>
            </a:pPr>
            <a:r>
              <a:rPr lang="en-IN" sz="2000" b="1" dirty="0">
                <a:effectLst/>
                <a:latin typeface="Arial Rounded MT Bold" panose="020F0704030504030204" pitchFamily="34" charset="0"/>
                <a:ea typeface="Adobe Heiti Std R" panose="020B0400000000000000" pitchFamily="34" charset="-128"/>
                <a:cs typeface="Times New Roman" panose="02020603050405020304" pitchFamily="18" charset="0"/>
              </a:rPr>
              <a:t>1)Thesis Review</a:t>
            </a:r>
            <a:r>
              <a:rPr lang="en-IN" sz="2000" dirty="0">
                <a:effectLst/>
                <a:latin typeface="Arial Rounded MT Bold" panose="020F0704030504030204" pitchFamily="34" charset="0"/>
                <a:ea typeface="Adobe Heiti Std R" panose="020B0400000000000000" pitchFamily="34" charset="-128"/>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US" sz="1800" dirty="0">
                <a:effectLst/>
                <a:latin typeface="Adobe Heiti Std R" panose="020B0400000000000000" pitchFamily="34" charset="-128"/>
                <a:ea typeface="Calibri" panose="020F0502020204030204" pitchFamily="34" charset="0"/>
                <a:cs typeface="Times New Roman" panose="02020603050405020304" pitchFamily="18" charset="0"/>
              </a:rPr>
              <a:t>High Energy Laser (HEL) systems have immense potential in military applications due to its unlimited rounds, precision strike and speed of attack. HEL systems had been extensively evaluated and can potentially be effective against traditional threats like missile strikes and adversarial ships. However, HEL systems do not come without limitations</a:t>
            </a:r>
            <a:r>
              <a:rPr lang="en-IN" sz="1800" dirty="0">
                <a:effectLst/>
                <a:latin typeface="Adobe Heiti Std R" panose="020B0400000000000000" pitchFamily="34" charset="-128"/>
                <a:ea typeface="Calibri" panose="020F0502020204030204" pitchFamily="34" charset="0"/>
                <a:cs typeface="Times New Roman" panose="02020603050405020304" pitchFamily="18" charset="0"/>
              </a:rPr>
              <a:t>. </a:t>
            </a:r>
          </a:p>
          <a:p>
            <a:pPr marL="285750" indent="-285750">
              <a:lnSpc>
                <a:spcPct val="107000"/>
              </a:lnSpc>
              <a:spcAft>
                <a:spcPts val="800"/>
              </a:spcAft>
              <a:buFont typeface="Arial" panose="020B0604020202020204" pitchFamily="34" charset="0"/>
              <a:buChar char="•"/>
            </a:pPr>
            <a:r>
              <a:rPr lang="en-IN" sz="1800" dirty="0">
                <a:effectLst/>
                <a:latin typeface="Adobe Heiti Std R" panose="020B0400000000000000" pitchFamily="34" charset="-128"/>
                <a:ea typeface="Calibri" panose="020F0502020204030204" pitchFamily="34" charset="0"/>
                <a:cs typeface="Times New Roman" panose="02020603050405020304" pitchFamily="18" charset="0"/>
              </a:rPr>
              <a:t>The presence of air molecules, water vapor and salt particles in the maritime environment significantly alters the beam focus and reduces the effective range of a laser. In addition, atmospheric turbulence can also be caused by variations in the index of refraction in the atmosphere, causing further degradation of the laser beam during its propagation through the atmosphere.</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Adobe Heiti Std R" panose="020B0400000000000000" pitchFamily="34" charset="-128"/>
                <a:ea typeface="Calibri" panose="020F0502020204030204" pitchFamily="34" charset="0"/>
                <a:cs typeface="Times New Roman" panose="02020603050405020304" pitchFamily="18" charset="0"/>
              </a:rPr>
              <a:t>To increase its effectiveness, atmospheric turbulence effects need to be compensated in the laser beam.</a:t>
            </a:r>
          </a:p>
          <a:p>
            <a:pPr marL="285750" indent="-285750">
              <a:lnSpc>
                <a:spcPct val="107000"/>
              </a:lnSpc>
              <a:spcAft>
                <a:spcPts val="800"/>
              </a:spcAft>
              <a:buFont typeface="Arial" panose="020B0604020202020204" pitchFamily="34" charset="0"/>
              <a:buChar char="•"/>
            </a:pPr>
            <a:r>
              <a:rPr lang="en-US" sz="1800" dirty="0">
                <a:effectLst/>
                <a:latin typeface="Adobe Heiti Std R" panose="020B0400000000000000" pitchFamily="34" charset="-128"/>
                <a:ea typeface="Calibri" panose="020F0502020204030204" pitchFamily="34" charset="0"/>
                <a:cs typeface="Times New Roman" panose="02020603050405020304" pitchFamily="18" charset="0"/>
              </a:rPr>
              <a:t> </a:t>
            </a:r>
            <a:r>
              <a:rPr lang="en-IN" sz="1800" dirty="0">
                <a:effectLst/>
                <a:latin typeface="Adobe Heiti Std R" panose="020B0400000000000000" pitchFamily="34" charset="-128"/>
                <a:ea typeface="Calibri" panose="020F0502020204030204" pitchFamily="34" charset="0"/>
                <a:cs typeface="Times New Roman" panose="02020603050405020304" pitchFamily="18" charset="0"/>
              </a:rPr>
              <a:t>Adaptive Optics (AO) systems with wavefront sensors and Deformable Mirrors (DM) are required to correct the atmospheric turbulence before the beam propagates through the atmosphere, to reduce the effects of turbulence.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2000" dirty="0">
              <a:effectLst/>
              <a:latin typeface="Arial Rounded MT Bold" panose="020F0704030504030204" pitchFamily="34" charset="0"/>
              <a:ea typeface="Adobe Heiti Std R" panose="020B0400000000000000" pitchFamily="34" charset="-128"/>
              <a:cs typeface="Times New Roman" panose="02020603050405020304" pitchFamily="18" charset="0"/>
            </a:endParaRPr>
          </a:p>
          <a:p>
            <a:pPr>
              <a:lnSpc>
                <a:spcPct val="107000"/>
              </a:lnSpc>
              <a:spcAft>
                <a:spcPts val="800"/>
              </a:spcAft>
            </a:pPr>
            <a:endParaRPr lang="en-IN" sz="2000" dirty="0">
              <a:effectLst/>
              <a:latin typeface="Arial Rounded MT Bold" panose="020F07040305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689287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068922A-445B-9FF4-DBC2-D17D5D8A6098}"/>
              </a:ext>
            </a:extLst>
          </p:cNvPr>
          <p:cNvSpPr txBox="1"/>
          <p:nvPr/>
        </p:nvSpPr>
        <p:spPr>
          <a:xfrm>
            <a:off x="0" y="274320"/>
            <a:ext cx="12192000" cy="5323958"/>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sz="1800" dirty="0">
                <a:effectLst/>
                <a:latin typeface="Adobe Heiti Std R" panose="020B0400000000000000" pitchFamily="34" charset="-128"/>
                <a:ea typeface="Calibri" panose="020F0502020204030204" pitchFamily="34" charset="0"/>
                <a:cs typeface="MinionPro-Regular-Identity-H"/>
              </a:rPr>
              <a:t>Recent advances in IAO are summarized including the intelligent wavefront sensing, wavefront reconstruction and control as well as post-processing. By using the machine</a:t>
            </a:r>
            <a:r>
              <a:rPr lang="en-IN" sz="1600" dirty="0">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Adobe Heiti Std R" panose="020B0400000000000000" pitchFamily="34" charset="-128"/>
                <a:ea typeface="Calibri" panose="020F0502020204030204" pitchFamily="34" charset="0"/>
                <a:cs typeface="MinionPro-Regular-Identity-H"/>
              </a:rPr>
              <a:t>learning, a lot of inverse or complex problems can</a:t>
            </a:r>
            <a:r>
              <a:rPr lang="en-IN" sz="1600" dirty="0">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Adobe Heiti Std R" panose="020B0400000000000000" pitchFamily="34" charset="-128"/>
                <a:ea typeface="Calibri" panose="020F0502020204030204" pitchFamily="34" charset="0"/>
                <a:cs typeface="MinionPro-Regular-Identity-H"/>
              </a:rPr>
              <a:t>be solved if large-scale datasets are available. Two main</a:t>
            </a:r>
            <a:r>
              <a:rPr lang="en-IN" sz="1600" dirty="0">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Adobe Heiti Std R" panose="020B0400000000000000" pitchFamily="34" charset="-128"/>
                <a:ea typeface="Calibri" panose="020F0502020204030204" pitchFamily="34" charset="0"/>
                <a:cs typeface="MinionPro-Regular-Identity-H"/>
              </a:rPr>
              <a:t>scenes seem to be particularly suitable to use machine</a:t>
            </a:r>
            <a:r>
              <a:rPr lang="en-IN" sz="1600" dirty="0">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Adobe Heiti Std R" panose="020B0400000000000000" pitchFamily="34" charset="-128"/>
                <a:ea typeface="Calibri" panose="020F0502020204030204" pitchFamily="34" charset="0"/>
                <a:cs typeface="MinionPro-Regular-Identity-H"/>
              </a:rPr>
              <a:t>learning at present. One is to use the ANN to build the</a:t>
            </a:r>
            <a:r>
              <a:rPr lang="en-IN" sz="1600" dirty="0">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Adobe Heiti Std R" panose="020B0400000000000000" pitchFamily="34" charset="-128"/>
                <a:ea typeface="Calibri" panose="020F0502020204030204" pitchFamily="34" charset="0"/>
                <a:cs typeface="MinionPro-Regular-Identity-H"/>
              </a:rPr>
              <a:t>relationship between the measurement (image) and the</a:t>
            </a:r>
            <a:r>
              <a:rPr lang="en-IN" sz="1600" dirty="0">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Adobe Heiti Std R" panose="020B0400000000000000" pitchFamily="34" charset="-128"/>
                <a:ea typeface="Calibri" panose="020F0502020204030204" pitchFamily="34" charset="0"/>
                <a:cs typeface="MinionPro-Regular-Identity-H"/>
              </a:rPr>
              <a:t>wavefront for wavefront reconstruction or the relationship</a:t>
            </a:r>
            <a:r>
              <a:rPr lang="en-IN" sz="1600" dirty="0">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Adobe Heiti Std R" panose="020B0400000000000000" pitchFamily="34" charset="-128"/>
                <a:ea typeface="Calibri" panose="020F0502020204030204" pitchFamily="34" charset="0"/>
                <a:cs typeface="MinionPro-Regular-Identity-H"/>
              </a:rPr>
              <a:t>between blurred image and the diffraction-limited</a:t>
            </a:r>
            <a:r>
              <a:rPr lang="en-IN" sz="1600" dirty="0">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Adobe Heiti Std R" panose="020B0400000000000000" pitchFamily="34" charset="-128"/>
                <a:ea typeface="Calibri" panose="020F0502020204030204" pitchFamily="34" charset="0"/>
                <a:cs typeface="MinionPro-Regular-Identity-H"/>
              </a:rPr>
              <a:t>image for post-processing. </a:t>
            </a:r>
          </a:p>
          <a:p>
            <a:pPr marL="285750" indent="-285750">
              <a:lnSpc>
                <a:spcPct val="107000"/>
              </a:lnSpc>
              <a:spcAft>
                <a:spcPts val="800"/>
              </a:spcAft>
              <a:buFont typeface="Arial" panose="020B0604020202020204" pitchFamily="34" charset="0"/>
              <a:buChar char="•"/>
            </a:pPr>
            <a:r>
              <a:rPr lang="en-IN" sz="1800" dirty="0">
                <a:effectLst/>
                <a:latin typeface="Adobe Heiti Std R" panose="020B0400000000000000" pitchFamily="34" charset="-128"/>
                <a:ea typeface="Calibri" panose="020F0502020204030204" pitchFamily="34" charset="0"/>
                <a:cs typeface="MinionPro-Regular-Identity-H"/>
              </a:rPr>
              <a:t>On one hand, features extracted</a:t>
            </a:r>
            <a:r>
              <a:rPr lang="en-IN" sz="1600" dirty="0">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Adobe Heiti Std R" panose="020B0400000000000000" pitchFamily="34" charset="-128"/>
                <a:ea typeface="Calibri" panose="020F0502020204030204" pitchFamily="34" charset="0"/>
                <a:cs typeface="MinionPro-Regular-Identity-H"/>
              </a:rPr>
              <a:t>from data may perform better than the manually selected</a:t>
            </a:r>
            <a:r>
              <a:rPr lang="en-IN" sz="1600" dirty="0">
                <a:latin typeface="Calibri" panose="020F0502020204030204" pitchFamily="34" charset="0"/>
                <a:ea typeface="Calibri" panose="020F0502020204030204" pitchFamily="34" charset="0"/>
                <a:cs typeface="Times New Roman" panose="02020603050405020304" pitchFamily="18" charset="0"/>
              </a:rPr>
              <a:t> </a:t>
            </a:r>
            <a:r>
              <a:rPr lang="en-IN" dirty="0">
                <a:latin typeface="Adobe Heiti Std R" panose="020B0400000000000000" pitchFamily="34" charset="-128"/>
                <a:ea typeface="Calibri" panose="020F0502020204030204" pitchFamily="34" charset="0"/>
                <a:cs typeface="MinionPro-Regular-Identity-H"/>
              </a:rPr>
              <a:t>l</a:t>
            </a:r>
            <a:r>
              <a:rPr lang="en-IN" sz="1800" dirty="0">
                <a:effectLst/>
                <a:latin typeface="Adobe Heiti Std R" panose="020B0400000000000000" pitchFamily="34" charset="-128"/>
                <a:ea typeface="Calibri" panose="020F0502020204030204" pitchFamily="34" charset="0"/>
                <a:cs typeface="MinionPro-Regular-Identity-H"/>
              </a:rPr>
              <a:t>inear ones. On the other hand, some iterative</a:t>
            </a:r>
            <a:r>
              <a:rPr lang="en-IN" sz="1600" dirty="0">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Adobe Heiti Std R" panose="020B0400000000000000" pitchFamily="34" charset="-128"/>
                <a:ea typeface="Calibri" panose="020F0502020204030204" pitchFamily="34" charset="0"/>
                <a:cs typeface="MinionPro-Regular-Identity-H"/>
              </a:rPr>
              <a:t>methods for phase retrieval may be replaced by deep</a:t>
            </a:r>
            <a:r>
              <a:rPr lang="en-IN" sz="1600" dirty="0">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Adobe Heiti Std R" panose="020B0400000000000000" pitchFamily="34" charset="-128"/>
                <a:ea typeface="Calibri" panose="020F0502020204030204" pitchFamily="34" charset="0"/>
                <a:cs typeface="MinionPro-Regular-Identity-H"/>
              </a:rPr>
              <a:t>learning for faster speed. The other is to use the ANN to</a:t>
            </a:r>
            <a:r>
              <a:rPr lang="en-IN" sz="1600" dirty="0">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Adobe Heiti Std R" panose="020B0400000000000000" pitchFamily="34" charset="-128"/>
                <a:ea typeface="Calibri" panose="020F0502020204030204" pitchFamily="34" charset="0"/>
                <a:cs typeface="MinionPro-Regular-Identity-H"/>
              </a:rPr>
              <a:t>do the nonlinear wavefront prediction for better accuracy</a:t>
            </a:r>
            <a:r>
              <a:rPr lang="en-IN" sz="1600" dirty="0">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Adobe Heiti Std R" panose="020B0400000000000000" pitchFamily="34" charset="-128"/>
                <a:ea typeface="Calibri" panose="020F0502020204030204" pitchFamily="34" charset="0"/>
                <a:cs typeface="MinionPro-Regular-Identity-H"/>
              </a:rPr>
              <a:t>and more importantly to adapt to the non-stationary</a:t>
            </a:r>
            <a:r>
              <a:rPr lang="en-IN" sz="1600" dirty="0">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Adobe Heiti Std R" panose="020B0400000000000000" pitchFamily="34" charset="-128"/>
                <a:ea typeface="Calibri" panose="020F0502020204030204" pitchFamily="34" charset="0"/>
                <a:cs typeface="MinionPro-Regular-Identity-H"/>
              </a:rPr>
              <a:t>turbulence. Besides of the algorithms, the large-scale and high quality</a:t>
            </a:r>
            <a:r>
              <a:rPr lang="en-IN" sz="1600" dirty="0">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Adobe Heiti Std R" panose="020B0400000000000000" pitchFamily="34" charset="-128"/>
                <a:ea typeface="Calibri" panose="020F0502020204030204" pitchFamily="34" charset="0"/>
                <a:cs typeface="MinionPro-Regular-Identity-H"/>
              </a:rPr>
              <a:t>data is also important which may be not easy to</a:t>
            </a:r>
            <a:r>
              <a:rPr lang="en-IN" sz="1600" dirty="0">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Adobe Heiti Std R" panose="020B0400000000000000" pitchFamily="34" charset="-128"/>
                <a:ea typeface="Calibri" panose="020F0502020204030204" pitchFamily="34" charset="0"/>
                <a:cs typeface="MinionPro-Regular-Identity-H"/>
              </a:rPr>
              <a:t>get. Some data can be generated by the computer for the</a:t>
            </a:r>
            <a:r>
              <a:rPr lang="en-IN" sz="1600" dirty="0">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Adobe Heiti Std R" panose="020B0400000000000000" pitchFamily="34" charset="-128"/>
                <a:ea typeface="Calibri" panose="020F0502020204030204" pitchFamily="34" charset="0"/>
                <a:cs typeface="MinionPro-Regular-Identity-H"/>
              </a:rPr>
              <a:t>training but its adaptability to the real systems needs to be demonstrated.</a:t>
            </a:r>
            <a:r>
              <a:rPr lang="en-IN" sz="1600" dirty="0">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Adobe Heiti Std R" panose="020B0400000000000000" pitchFamily="34" charset="-128"/>
                <a:ea typeface="Calibri" panose="020F0502020204030204" pitchFamily="34" charset="0"/>
                <a:cs typeface="MinionPro-Regular-Identity-H"/>
              </a:rPr>
              <a:t>Although lots of simulation and laboratory</a:t>
            </a:r>
            <a:r>
              <a:rPr lang="en-IN" sz="1600" dirty="0">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Adobe Heiti Std R" panose="020B0400000000000000" pitchFamily="34" charset="-128"/>
                <a:ea typeface="Calibri" panose="020F0502020204030204" pitchFamily="34" charset="0"/>
                <a:cs typeface="MinionPro-Regular-Identity-H"/>
              </a:rPr>
              <a:t>results have been obtained, less have been used in</a:t>
            </a:r>
            <a:r>
              <a:rPr lang="en-IN" sz="1600" dirty="0">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Adobe Heiti Std R" panose="020B0400000000000000" pitchFamily="34" charset="-128"/>
                <a:ea typeface="Calibri" panose="020F0502020204030204" pitchFamily="34" charset="0"/>
                <a:cs typeface="MinionPro-Regular-Identity-H"/>
              </a:rPr>
              <a:t>real AOSs recently. </a:t>
            </a:r>
          </a:p>
          <a:p>
            <a:pPr marL="285750" indent="-285750">
              <a:lnSpc>
                <a:spcPct val="107000"/>
              </a:lnSpc>
              <a:spcAft>
                <a:spcPts val="800"/>
              </a:spcAft>
              <a:buFont typeface="Arial" panose="020B0604020202020204" pitchFamily="34" charset="0"/>
              <a:buChar char="•"/>
            </a:pPr>
            <a:r>
              <a:rPr lang="en-IN" sz="1800" dirty="0">
                <a:effectLst/>
                <a:latin typeface="Adobe Heiti Std R" panose="020B0400000000000000" pitchFamily="34" charset="-128"/>
                <a:ea typeface="Calibri" panose="020F0502020204030204" pitchFamily="34" charset="0"/>
                <a:cs typeface="MinionPro-Regular-Identity-H"/>
              </a:rPr>
              <a:t>The application of IAO in real system</a:t>
            </a:r>
            <a:r>
              <a:rPr lang="en-IN" sz="1600" dirty="0">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Adobe Heiti Std R" panose="020B0400000000000000" pitchFamily="34" charset="-128"/>
                <a:ea typeface="Calibri" panose="020F0502020204030204" pitchFamily="34" charset="0"/>
                <a:cs typeface="MinionPro-Regular-Identity-H"/>
              </a:rPr>
              <a:t>is of great importance for demonstrating the generalization</a:t>
            </a:r>
            <a:r>
              <a:rPr lang="en-IN" sz="1600" dirty="0">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Adobe Heiti Std R" panose="020B0400000000000000" pitchFamily="34" charset="-128"/>
                <a:ea typeface="Calibri" panose="020F0502020204030204" pitchFamily="34" charset="0"/>
                <a:cs typeface="MinionPro-Regular-Identity-H"/>
              </a:rPr>
              <a:t>ability and real-time performance. As long as an</a:t>
            </a:r>
            <a:r>
              <a:rPr lang="en-IN" sz="1600" dirty="0">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Adobe Heiti Std R" panose="020B0400000000000000" pitchFamily="34" charset="-128"/>
                <a:ea typeface="Calibri" panose="020F0502020204030204" pitchFamily="34" charset="0"/>
                <a:cs typeface="MinionPro-Regular-Identity-H"/>
              </a:rPr>
              <a:t>on-sky demonstrator succeeds, lots of great progresses</a:t>
            </a:r>
            <a:r>
              <a:rPr lang="en-IN" sz="1600" dirty="0">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Adobe Heiti Std R" panose="020B0400000000000000" pitchFamily="34" charset="-128"/>
                <a:ea typeface="Calibri" panose="020F0502020204030204" pitchFamily="34" charset="0"/>
                <a:cs typeface="MinionPro-Regular-Identity-H"/>
              </a:rPr>
              <a:t>can be expected. In the more distant future, with the development</a:t>
            </a:r>
            <a:r>
              <a:rPr lang="en-IN" sz="1600" dirty="0">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Adobe Heiti Std R" panose="020B0400000000000000" pitchFamily="34" charset="-128"/>
                <a:ea typeface="Calibri" panose="020F0502020204030204" pitchFamily="34" charset="0"/>
                <a:cs typeface="MinionPro-Regular-Identity-H"/>
              </a:rPr>
              <a:t>of unsupervised learning and reinforcement</a:t>
            </a:r>
            <a:r>
              <a:rPr lang="en-IN" sz="1600" dirty="0">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Adobe Heiti Std R" panose="020B0400000000000000" pitchFamily="34" charset="-128"/>
                <a:ea typeface="Calibri" panose="020F0502020204030204" pitchFamily="34" charset="0"/>
                <a:cs typeface="MinionPro-Regular-Identity-H"/>
              </a:rPr>
              <a:t>learning, we can imagine an IAO system that can keep</a:t>
            </a:r>
            <a:r>
              <a:rPr lang="en-IN" sz="1600" dirty="0">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Adobe Heiti Std R" panose="020B0400000000000000" pitchFamily="34" charset="-128"/>
                <a:ea typeface="Calibri" panose="020F0502020204030204" pitchFamily="34" charset="0"/>
                <a:cs typeface="MinionPro-Regular-Identity-H"/>
              </a:rPr>
              <a:t>learning the rules from on-line multisource data to improve</a:t>
            </a:r>
            <a:r>
              <a:rPr lang="en-IN" sz="1600" dirty="0">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Adobe Heiti Std R" panose="020B0400000000000000" pitchFamily="34" charset="-128"/>
                <a:ea typeface="Calibri" panose="020F0502020204030204" pitchFamily="34" charset="0"/>
                <a:cs typeface="MinionPro-Regular-Identity-H"/>
              </a:rPr>
              <a:t>itself.</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897866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5EA3ED-211E-1E1A-D000-43420C6F03B2}"/>
              </a:ext>
            </a:extLst>
          </p:cNvPr>
          <p:cNvSpPr txBox="1"/>
          <p:nvPr/>
        </p:nvSpPr>
        <p:spPr>
          <a:xfrm>
            <a:off x="0" y="182203"/>
            <a:ext cx="12192000" cy="6880025"/>
          </a:xfrm>
          <a:prstGeom prst="rect">
            <a:avLst/>
          </a:prstGeom>
          <a:noFill/>
        </p:spPr>
        <p:txBody>
          <a:bodyPr wrap="square">
            <a:spAutoFit/>
          </a:bodyPr>
          <a:lstStyle/>
          <a:p>
            <a:pPr>
              <a:lnSpc>
                <a:spcPct val="107000"/>
              </a:lnSpc>
              <a:spcAft>
                <a:spcPts val="800"/>
              </a:spcAft>
            </a:pPr>
            <a:r>
              <a:rPr lang="en-IN" sz="2000" b="1" dirty="0">
                <a:effectLst/>
                <a:latin typeface="Arial Rounded MT Bold" panose="020F0704030504030204" pitchFamily="34" charset="0"/>
                <a:ea typeface="Adobe Heiti Std R" panose="020B0400000000000000" pitchFamily="34" charset="-128"/>
                <a:cs typeface="Times New Roman" panose="02020603050405020304" pitchFamily="18" charset="0"/>
              </a:rPr>
              <a:t>3)Introduction to Next Generation Reservoir Computing:</a:t>
            </a:r>
          </a:p>
          <a:p>
            <a:pPr marL="285750" indent="-285750">
              <a:lnSpc>
                <a:spcPct val="107000"/>
              </a:lnSpc>
              <a:spcAft>
                <a:spcPts val="800"/>
              </a:spcAft>
              <a:buFont typeface="Arial" panose="020B0604020202020204" pitchFamily="34" charset="0"/>
              <a:buChar char="•"/>
            </a:pPr>
            <a:r>
              <a:rPr lang="en-IN" sz="1800" dirty="0">
                <a:effectLst/>
                <a:latin typeface="Adobe Heiti Std R" panose="020B0400000000000000" pitchFamily="34" charset="-128"/>
                <a:ea typeface="Calibri" panose="020F0502020204030204" pitchFamily="34" charset="0"/>
                <a:cs typeface="AdvOTea1a7398"/>
              </a:rPr>
              <a:t>Reservoir computing is a best-in-class machine learning algorithm for processing information generated by dynamical systems using observed time-series data. Importantly, it requires very small training data sets, uses linear optimization, and thus requires minimal computing resources.</a:t>
            </a:r>
          </a:p>
          <a:p>
            <a:pPr marL="285750" indent="-285750">
              <a:lnSpc>
                <a:spcPct val="107000"/>
              </a:lnSpc>
              <a:spcAft>
                <a:spcPts val="800"/>
              </a:spcAft>
              <a:buFont typeface="Arial" panose="020B0604020202020204" pitchFamily="34" charset="0"/>
              <a:buChar char="•"/>
            </a:pPr>
            <a:r>
              <a:rPr lang="en-IN" sz="1800" dirty="0">
                <a:effectLst/>
                <a:latin typeface="Adobe Heiti Std R" panose="020B0400000000000000" pitchFamily="34" charset="-128"/>
                <a:ea typeface="Calibri" panose="020F0502020204030204" pitchFamily="34" charset="0"/>
                <a:cs typeface="AdvOTea1a7398"/>
              </a:rPr>
              <a:t> However, the algorithm uses randomly sampled matrices to de</a:t>
            </a:r>
            <a:r>
              <a:rPr lang="en-IN" sz="1800" dirty="0">
                <a:effectLst/>
                <a:latin typeface="Adobe Heiti Std R" panose="020B0400000000000000" pitchFamily="34" charset="-128"/>
                <a:ea typeface="Calibri" panose="020F0502020204030204" pitchFamily="34" charset="0"/>
                <a:cs typeface="AdvOTea1a7398+fb"/>
              </a:rPr>
              <a:t>fi</a:t>
            </a:r>
            <a:r>
              <a:rPr lang="en-IN" sz="1800" dirty="0">
                <a:effectLst/>
                <a:latin typeface="Adobe Heiti Std R" panose="020B0400000000000000" pitchFamily="34" charset="-128"/>
                <a:ea typeface="Calibri" panose="020F0502020204030204" pitchFamily="34" charset="0"/>
                <a:cs typeface="AdvOTea1a7398"/>
              </a:rPr>
              <a:t>ne the underlying recurrent neural network and has a multitude of meta parameters that must be optimized. Recent results demonstrate the equivalence of reservoir computing to nonlinear vector autoregression, which requires no random matrices, fewer meta parameters, and provides interpretable results. </a:t>
            </a:r>
          </a:p>
          <a:p>
            <a:pPr marL="285750" indent="-285750">
              <a:lnSpc>
                <a:spcPct val="107000"/>
              </a:lnSpc>
              <a:spcAft>
                <a:spcPts val="800"/>
              </a:spcAft>
              <a:buFont typeface="Arial" panose="020B0604020202020204" pitchFamily="34" charset="0"/>
              <a:buChar char="•"/>
            </a:pPr>
            <a:r>
              <a:rPr lang="en-IN" sz="1800" dirty="0">
                <a:effectLst/>
                <a:latin typeface="Adobe Heiti Std R" panose="020B0400000000000000" pitchFamily="34" charset="-128"/>
                <a:ea typeface="Calibri" panose="020F0502020204030204" pitchFamily="34" charset="0"/>
                <a:cs typeface="AdvOTea1a7398"/>
              </a:rPr>
              <a:t>Here, we demonstrate that nonlinear vector autoregression excels at reservoir computing benchmark tasks and requires even shorter training data sets and training time, heralding the next generation of reservoir computing.</a:t>
            </a:r>
          </a:p>
          <a:p>
            <a:pPr marL="285750" indent="-285750">
              <a:lnSpc>
                <a:spcPct val="107000"/>
              </a:lnSpc>
              <a:spcAft>
                <a:spcPts val="800"/>
              </a:spcAft>
              <a:buFont typeface="Arial" panose="020B0604020202020204" pitchFamily="34" charset="0"/>
              <a:buChar char="•"/>
            </a:pPr>
            <a:r>
              <a:rPr lang="en-IN" sz="1800" dirty="0">
                <a:solidFill>
                  <a:srgbClr val="000000"/>
                </a:solidFill>
                <a:effectLst/>
                <a:latin typeface="Adobe Heiti Std R" panose="020B0400000000000000" pitchFamily="34" charset="-128"/>
                <a:ea typeface="Calibri" panose="020F0502020204030204" pitchFamily="34" charset="0"/>
                <a:cs typeface="AdvOT1ef757c0"/>
              </a:rPr>
              <a:t>Reservoir computing</a:t>
            </a:r>
            <a:r>
              <a:rPr lang="en-IN" sz="1800" dirty="0">
                <a:solidFill>
                  <a:srgbClr val="0000FF"/>
                </a:solidFill>
                <a:effectLst/>
                <a:latin typeface="Adobe Heiti Std R" panose="020B0400000000000000" pitchFamily="34" charset="-128"/>
                <a:ea typeface="Calibri" panose="020F0502020204030204" pitchFamily="34" charset="0"/>
                <a:cs typeface="AdvOT1ef757c0"/>
              </a:rPr>
              <a:t> </a:t>
            </a:r>
            <a:r>
              <a:rPr lang="en-IN" sz="1800" dirty="0">
                <a:solidFill>
                  <a:srgbClr val="000000"/>
                </a:solidFill>
                <a:effectLst/>
                <a:latin typeface="Adobe Heiti Std R" panose="020B0400000000000000" pitchFamily="34" charset="-128"/>
                <a:ea typeface="Calibri" panose="020F0502020204030204" pitchFamily="34" charset="0"/>
                <a:cs typeface="AdvOT1ef757c0"/>
              </a:rPr>
              <a:t>is an ML paradigm that is especially</a:t>
            </a:r>
            <a:r>
              <a:rPr lang="en-IN" dirty="0">
                <a:latin typeface="Calibri" panose="020F0502020204030204" pitchFamily="34" charset="0"/>
                <a:ea typeface="Calibri" panose="020F0502020204030204" pitchFamily="34" charset="0"/>
                <a:cs typeface="Times New Roman" panose="02020603050405020304" pitchFamily="18" charset="0"/>
              </a:rPr>
              <a:t> </a:t>
            </a:r>
            <a:r>
              <a:rPr lang="en-IN" sz="1800" dirty="0">
                <a:solidFill>
                  <a:srgbClr val="000000"/>
                </a:solidFill>
                <a:effectLst/>
                <a:latin typeface="Adobe Heiti Std R" panose="020B0400000000000000" pitchFamily="34" charset="-128"/>
                <a:ea typeface="Calibri" panose="020F0502020204030204" pitchFamily="34" charset="0"/>
                <a:cs typeface="AdvOT1ef757c0"/>
              </a:rPr>
              <a:t>well-suited for learning dynamical systems. Even when systems</a:t>
            </a:r>
            <a:r>
              <a:rPr lang="en-IN" dirty="0">
                <a:latin typeface="Calibri" panose="020F0502020204030204" pitchFamily="34" charset="0"/>
                <a:ea typeface="Calibri" panose="020F0502020204030204" pitchFamily="34" charset="0"/>
                <a:cs typeface="Times New Roman" panose="02020603050405020304" pitchFamily="18" charset="0"/>
              </a:rPr>
              <a:t> </a:t>
            </a:r>
            <a:r>
              <a:rPr lang="en-IN" sz="1800" dirty="0">
                <a:solidFill>
                  <a:srgbClr val="000000"/>
                </a:solidFill>
                <a:effectLst/>
                <a:latin typeface="Adobe Heiti Std R" panose="020B0400000000000000" pitchFamily="34" charset="-128"/>
                <a:ea typeface="Calibri" panose="020F0502020204030204" pitchFamily="34" charset="0"/>
                <a:cs typeface="AdvOT1ef757c0"/>
              </a:rPr>
              <a:t>display chaotic</a:t>
            </a:r>
            <a:r>
              <a:rPr lang="en-IN" sz="1800" dirty="0">
                <a:solidFill>
                  <a:srgbClr val="0000FF"/>
                </a:solidFill>
                <a:effectLst/>
                <a:latin typeface="Adobe Heiti Std R" panose="020B0400000000000000" pitchFamily="34" charset="-128"/>
                <a:ea typeface="Calibri" panose="020F0502020204030204" pitchFamily="34" charset="0"/>
                <a:cs typeface="AdvOT1ef757c0"/>
              </a:rPr>
              <a:t> </a:t>
            </a:r>
            <a:r>
              <a:rPr lang="en-IN" sz="1800" dirty="0">
                <a:solidFill>
                  <a:srgbClr val="000000"/>
                </a:solidFill>
                <a:effectLst/>
                <a:latin typeface="Adobe Heiti Std R" panose="020B0400000000000000" pitchFamily="34" charset="-128"/>
                <a:ea typeface="Calibri" panose="020F0502020204030204" pitchFamily="34" charset="0"/>
                <a:cs typeface="AdvOT1ef757c0"/>
              </a:rPr>
              <a:t>or complex spatiotemporal </a:t>
            </a:r>
            <a:r>
              <a:rPr lang="en-IN" sz="1800" dirty="0" err="1">
                <a:solidFill>
                  <a:srgbClr val="000000"/>
                </a:solidFill>
                <a:effectLst/>
                <a:latin typeface="Adobe Heiti Std R" panose="020B0400000000000000" pitchFamily="34" charset="-128"/>
                <a:ea typeface="Calibri" panose="020F0502020204030204" pitchFamily="34" charset="0"/>
                <a:cs typeface="AdvOT1ef757c0"/>
              </a:rPr>
              <a:t>behaviors</a:t>
            </a:r>
            <a:r>
              <a:rPr lang="en-IN" sz="1800" dirty="0">
                <a:solidFill>
                  <a:srgbClr val="000000"/>
                </a:solidFill>
                <a:effectLst/>
                <a:latin typeface="Adobe Heiti Std R" panose="020B0400000000000000" pitchFamily="34" charset="-128"/>
                <a:ea typeface="Calibri" panose="020F0502020204030204" pitchFamily="34" charset="0"/>
                <a:cs typeface="AdvOT1ef757c0"/>
              </a:rPr>
              <a:t>, which are</a:t>
            </a:r>
            <a:r>
              <a:rPr lang="en-IN" dirty="0">
                <a:latin typeface="Calibri" panose="020F0502020204030204" pitchFamily="34" charset="0"/>
                <a:ea typeface="Calibri" panose="020F0502020204030204" pitchFamily="34" charset="0"/>
                <a:cs typeface="Times New Roman" panose="02020603050405020304" pitchFamily="18" charset="0"/>
              </a:rPr>
              <a:t> </a:t>
            </a:r>
            <a:r>
              <a:rPr lang="en-IN" sz="1800" dirty="0">
                <a:solidFill>
                  <a:srgbClr val="000000"/>
                </a:solidFill>
                <a:effectLst/>
                <a:latin typeface="Adobe Heiti Std R" panose="020B0400000000000000" pitchFamily="34" charset="-128"/>
                <a:ea typeface="Calibri" panose="020F0502020204030204" pitchFamily="34" charset="0"/>
                <a:cs typeface="AdvOT1ef757c0"/>
              </a:rPr>
              <a:t>considered the hardest-of-the-hard problems, an optimized</a:t>
            </a:r>
            <a:r>
              <a:rPr lang="en-IN" dirty="0">
                <a:latin typeface="Calibri" panose="020F0502020204030204" pitchFamily="34" charset="0"/>
                <a:ea typeface="Calibri" panose="020F0502020204030204" pitchFamily="34" charset="0"/>
                <a:cs typeface="Times New Roman" panose="02020603050405020304" pitchFamily="18" charset="0"/>
              </a:rPr>
              <a:t> </a:t>
            </a:r>
            <a:r>
              <a:rPr lang="en-IN" sz="1800" dirty="0">
                <a:solidFill>
                  <a:srgbClr val="000000"/>
                </a:solidFill>
                <a:effectLst/>
                <a:latin typeface="Adobe Heiti Std R" panose="020B0400000000000000" pitchFamily="34" charset="-128"/>
                <a:ea typeface="Calibri" panose="020F0502020204030204" pitchFamily="34" charset="0"/>
                <a:cs typeface="AdvOT1ef757c0"/>
              </a:rPr>
              <a:t>reservoir computer (RC) can handle them with ease</a:t>
            </a:r>
            <a:r>
              <a:rPr lang="en-IN" sz="1800" dirty="0">
                <a:solidFill>
                  <a:srgbClr val="000000"/>
                </a:solidFill>
                <a:effectLst/>
                <a:latin typeface="AdvOT1ef757c0"/>
                <a:ea typeface="Calibri" panose="020F0502020204030204" pitchFamily="34" charset="0"/>
                <a:cs typeface="AdvOT1ef757c0"/>
              </a:rPr>
              <a:t>. </a:t>
            </a:r>
          </a:p>
          <a:p>
            <a:pPr marL="285750" indent="-285750">
              <a:lnSpc>
                <a:spcPct val="107000"/>
              </a:lnSpc>
              <a:spcAft>
                <a:spcPts val="800"/>
              </a:spcAft>
              <a:buFont typeface="Arial" panose="020B0604020202020204" pitchFamily="34" charset="0"/>
              <a:buChar char="•"/>
            </a:pPr>
            <a:r>
              <a:rPr lang="en-IN" sz="1800" dirty="0">
                <a:solidFill>
                  <a:srgbClr val="000000"/>
                </a:solidFill>
                <a:effectLst/>
                <a:latin typeface="Adobe Heiti Std R" panose="020B0400000000000000" pitchFamily="34" charset="-128"/>
                <a:ea typeface="Calibri" panose="020F0502020204030204" pitchFamily="34" charset="0"/>
                <a:cs typeface="AdvOT1ef757c0"/>
              </a:rPr>
              <a:t>Recent RC research has identi</a:t>
            </a:r>
            <a:r>
              <a:rPr lang="en-IN" sz="1800" dirty="0">
                <a:solidFill>
                  <a:srgbClr val="000000"/>
                </a:solidFill>
                <a:effectLst/>
                <a:latin typeface="Adobe Heiti Std R" panose="020B0400000000000000" pitchFamily="34" charset="-128"/>
                <a:ea typeface="Calibri" panose="020F0502020204030204" pitchFamily="34" charset="0"/>
                <a:cs typeface="AdvOT1ef757c0+fb"/>
              </a:rPr>
              <a:t>fi</a:t>
            </a:r>
            <a:r>
              <a:rPr lang="en-IN" sz="1800" dirty="0">
                <a:solidFill>
                  <a:srgbClr val="000000"/>
                </a:solidFill>
                <a:effectLst/>
                <a:latin typeface="Adobe Heiti Std R" panose="020B0400000000000000" pitchFamily="34" charset="-128"/>
                <a:ea typeface="Calibri" panose="020F0502020204030204" pitchFamily="34" charset="0"/>
                <a:cs typeface="AdvOT1ef757c0"/>
              </a:rPr>
              <a:t>ed requirements for realizing a general, universal approximator of dynamical systems. A universal approximator can be realized using an RC with nonlinear activation at nodes in the recurrent network and an output layer (known as the feature vector) that is a weighted linear sum of the</a:t>
            </a:r>
            <a:r>
              <a:rPr lang="en-IN" dirty="0">
                <a:latin typeface="Calibri" panose="020F0502020204030204" pitchFamily="34" charset="0"/>
                <a:ea typeface="Calibri" panose="020F0502020204030204" pitchFamily="34" charset="0"/>
                <a:cs typeface="Times New Roman" panose="02020603050405020304" pitchFamily="18" charset="0"/>
              </a:rPr>
              <a:t> </a:t>
            </a:r>
            <a:r>
              <a:rPr lang="en-IN" sz="1800" dirty="0">
                <a:solidFill>
                  <a:srgbClr val="000000"/>
                </a:solidFill>
                <a:effectLst/>
                <a:latin typeface="Adobe Heiti Std R" panose="020B0400000000000000" pitchFamily="34" charset="-128"/>
                <a:ea typeface="Calibri" panose="020F0502020204030204" pitchFamily="34" charset="0"/>
                <a:cs typeface="AdvOT1ef757c0"/>
              </a:rPr>
              <a:t>network nodes under the weak assumptions that the dynamical</a:t>
            </a:r>
            <a:r>
              <a:rPr lang="en-IN" dirty="0">
                <a:latin typeface="Calibri" panose="020F0502020204030204" pitchFamily="34" charset="0"/>
                <a:ea typeface="Calibri" panose="020F0502020204030204" pitchFamily="34" charset="0"/>
                <a:cs typeface="Times New Roman" panose="02020603050405020304" pitchFamily="18" charset="0"/>
              </a:rPr>
              <a:t> </a:t>
            </a:r>
            <a:r>
              <a:rPr lang="en-IN" sz="1800" dirty="0">
                <a:solidFill>
                  <a:srgbClr val="000000"/>
                </a:solidFill>
                <a:effectLst/>
                <a:latin typeface="Adobe Heiti Std R" panose="020B0400000000000000" pitchFamily="34" charset="-128"/>
                <a:ea typeface="Calibri" panose="020F0502020204030204" pitchFamily="34" charset="0"/>
                <a:cs typeface="AdvOT1ef757c0"/>
              </a:rPr>
              <a:t>system has bounded orbits.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2000" b="1" dirty="0">
              <a:effectLst/>
              <a:latin typeface="Arial Rounded MT Bold" panose="020F07040305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070168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D451B8F-FB7D-32D4-1367-8ACD1850C479}"/>
              </a:ext>
            </a:extLst>
          </p:cNvPr>
          <p:cNvSpPr txBox="1"/>
          <p:nvPr/>
        </p:nvSpPr>
        <p:spPr>
          <a:xfrm>
            <a:off x="0" y="0"/>
            <a:ext cx="12192000" cy="2258119"/>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sz="1800" dirty="0">
                <a:solidFill>
                  <a:srgbClr val="000000"/>
                </a:solidFill>
                <a:effectLst/>
                <a:latin typeface="Adobe Heiti Std R" panose="020B0400000000000000" pitchFamily="34" charset="-128"/>
                <a:ea typeface="Calibri" panose="020F0502020204030204" pitchFamily="34" charset="0"/>
                <a:cs typeface="AdvOT1ef757c0"/>
              </a:rPr>
              <a:t>Less appreciated is the fact that an RC with linear activation</a:t>
            </a:r>
            <a:r>
              <a:rPr lang="en-IN" sz="1600" dirty="0">
                <a:latin typeface="Calibri" panose="020F0502020204030204" pitchFamily="34" charset="0"/>
                <a:ea typeface="Calibri" panose="020F0502020204030204" pitchFamily="34" charset="0"/>
                <a:cs typeface="Times New Roman" panose="02020603050405020304" pitchFamily="18" charset="0"/>
              </a:rPr>
              <a:t> </a:t>
            </a:r>
            <a:r>
              <a:rPr lang="en-IN" sz="1800" dirty="0">
                <a:solidFill>
                  <a:srgbClr val="000000"/>
                </a:solidFill>
                <a:effectLst/>
                <a:latin typeface="Adobe Heiti Std R" panose="020B0400000000000000" pitchFamily="34" charset="-128"/>
                <a:ea typeface="Calibri" panose="020F0502020204030204" pitchFamily="34" charset="0"/>
                <a:cs typeface="AdvOT1ef757c0"/>
              </a:rPr>
              <a:t>nodes combined with a feature vector that is a weighted sum of</a:t>
            </a:r>
            <a:r>
              <a:rPr lang="en-IN" sz="1600" dirty="0">
                <a:latin typeface="Calibri" panose="020F0502020204030204" pitchFamily="34" charset="0"/>
                <a:ea typeface="Calibri" panose="020F0502020204030204" pitchFamily="34" charset="0"/>
                <a:cs typeface="Times New Roman" panose="02020603050405020304" pitchFamily="18" charset="0"/>
              </a:rPr>
              <a:t> </a:t>
            </a:r>
            <a:r>
              <a:rPr lang="en-IN" sz="1800" dirty="0">
                <a:solidFill>
                  <a:srgbClr val="000000"/>
                </a:solidFill>
                <a:effectLst/>
                <a:latin typeface="Adobe Heiti Std R" panose="020B0400000000000000" pitchFamily="34" charset="-128"/>
                <a:ea typeface="Calibri" panose="020F0502020204030204" pitchFamily="34" charset="0"/>
                <a:cs typeface="AdvOT1ef757c0"/>
              </a:rPr>
              <a:t>nonlinear functions of the reservoir node values is an equivalently</a:t>
            </a:r>
            <a:r>
              <a:rPr lang="en-IN" sz="1600" dirty="0">
                <a:latin typeface="Calibri" panose="020F0502020204030204" pitchFamily="34" charset="0"/>
                <a:ea typeface="Calibri" panose="020F0502020204030204" pitchFamily="34" charset="0"/>
                <a:cs typeface="Times New Roman" panose="02020603050405020304" pitchFamily="18" charset="0"/>
              </a:rPr>
              <a:t> </a:t>
            </a:r>
            <a:r>
              <a:rPr lang="en-IN" sz="1800" dirty="0">
                <a:solidFill>
                  <a:srgbClr val="000000"/>
                </a:solidFill>
                <a:effectLst/>
                <a:latin typeface="Adobe Heiti Std R" panose="020B0400000000000000" pitchFamily="34" charset="-128"/>
                <a:ea typeface="Calibri" panose="020F0502020204030204" pitchFamily="34" charset="0"/>
                <a:cs typeface="AdvOT1ef757c0"/>
              </a:rPr>
              <a:t>powerful universal approximator. Furthermore, such an RC</a:t>
            </a:r>
            <a:r>
              <a:rPr lang="en-IN" sz="1600" dirty="0">
                <a:latin typeface="Calibri" panose="020F0502020204030204" pitchFamily="34" charset="0"/>
                <a:ea typeface="Calibri" panose="020F0502020204030204" pitchFamily="34" charset="0"/>
                <a:cs typeface="Times New Roman" panose="02020603050405020304" pitchFamily="18" charset="0"/>
              </a:rPr>
              <a:t> </a:t>
            </a:r>
            <a:r>
              <a:rPr lang="en-IN" sz="1800" dirty="0">
                <a:solidFill>
                  <a:srgbClr val="000000"/>
                </a:solidFill>
                <a:effectLst/>
                <a:latin typeface="Adobe Heiti Std R" panose="020B0400000000000000" pitchFamily="34" charset="-128"/>
                <a:ea typeface="Calibri" panose="020F0502020204030204" pitchFamily="34" charset="0"/>
                <a:cs typeface="AdvOT1ef757c0"/>
              </a:rPr>
              <a:t>is mathematically identical to a nonlinear vector autoregression</a:t>
            </a:r>
            <a:r>
              <a:rPr lang="en-IN" sz="1600" dirty="0">
                <a:latin typeface="Calibri" panose="020F0502020204030204" pitchFamily="34" charset="0"/>
                <a:ea typeface="Calibri" panose="020F0502020204030204" pitchFamily="34" charset="0"/>
                <a:cs typeface="Times New Roman" panose="02020603050405020304" pitchFamily="18" charset="0"/>
              </a:rPr>
              <a:t> </a:t>
            </a:r>
            <a:r>
              <a:rPr lang="en-IN" sz="1800" dirty="0">
                <a:solidFill>
                  <a:srgbClr val="000000"/>
                </a:solidFill>
                <a:effectLst/>
                <a:latin typeface="Adobe Heiti Std R" panose="020B0400000000000000" pitchFamily="34" charset="-128"/>
                <a:ea typeface="Calibri" panose="020F0502020204030204" pitchFamily="34" charset="0"/>
                <a:cs typeface="AdvOT1ef757c0"/>
              </a:rPr>
              <a:t>(NVAR) machine. Here, no reservoir is required: the feature</a:t>
            </a:r>
            <a:r>
              <a:rPr lang="en-IN" sz="1600" dirty="0">
                <a:latin typeface="Calibri" panose="020F0502020204030204" pitchFamily="34" charset="0"/>
                <a:ea typeface="Calibri" panose="020F0502020204030204" pitchFamily="34" charset="0"/>
                <a:cs typeface="Times New Roman" panose="02020603050405020304" pitchFamily="18" charset="0"/>
              </a:rPr>
              <a:t> </a:t>
            </a:r>
            <a:r>
              <a:rPr lang="en-IN" sz="1800" dirty="0">
                <a:solidFill>
                  <a:srgbClr val="000000"/>
                </a:solidFill>
                <a:effectLst/>
                <a:latin typeface="Adobe Heiti Std R" panose="020B0400000000000000" pitchFamily="34" charset="-128"/>
                <a:ea typeface="Calibri" panose="020F0502020204030204" pitchFamily="34" charset="0"/>
                <a:cs typeface="AdvOT1ef757c0"/>
              </a:rPr>
              <a:t>vector of the NVAR consists of </a:t>
            </a:r>
            <a:r>
              <a:rPr lang="en-IN" sz="1800" dirty="0">
                <a:solidFill>
                  <a:srgbClr val="000000"/>
                </a:solidFill>
                <a:effectLst/>
                <a:latin typeface="Adobe Heiti Std R" panose="020B0400000000000000" pitchFamily="34" charset="-128"/>
                <a:ea typeface="Calibri" panose="020F0502020204030204" pitchFamily="34" charset="0"/>
                <a:cs typeface="AdvOT7d6df7ab.I"/>
              </a:rPr>
              <a:t>k </a:t>
            </a:r>
            <a:r>
              <a:rPr lang="en-IN" sz="1800" dirty="0">
                <a:solidFill>
                  <a:srgbClr val="000000"/>
                </a:solidFill>
                <a:effectLst/>
                <a:latin typeface="Adobe Heiti Std R" panose="020B0400000000000000" pitchFamily="34" charset="-128"/>
                <a:ea typeface="Calibri" panose="020F0502020204030204" pitchFamily="34" charset="0"/>
                <a:cs typeface="AdvOT1ef757c0"/>
              </a:rPr>
              <a:t>time-delay observations of the</a:t>
            </a:r>
            <a:r>
              <a:rPr lang="en-IN" sz="1600" dirty="0">
                <a:latin typeface="Calibri" panose="020F0502020204030204" pitchFamily="34" charset="0"/>
                <a:ea typeface="Calibri" panose="020F0502020204030204" pitchFamily="34" charset="0"/>
                <a:cs typeface="Times New Roman" panose="02020603050405020304" pitchFamily="18" charset="0"/>
              </a:rPr>
              <a:t> </a:t>
            </a:r>
            <a:r>
              <a:rPr lang="en-IN" sz="1800" dirty="0">
                <a:solidFill>
                  <a:srgbClr val="000000"/>
                </a:solidFill>
                <a:effectLst/>
                <a:latin typeface="Adobe Heiti Std R" panose="020B0400000000000000" pitchFamily="34" charset="-128"/>
                <a:ea typeface="Calibri" panose="020F0502020204030204" pitchFamily="34" charset="0"/>
                <a:cs typeface="AdvOT1ef757c0"/>
              </a:rPr>
              <a:t>dynamical system to be learned and nonlinear functions of these</a:t>
            </a:r>
            <a:r>
              <a:rPr lang="en-IN" sz="1600" dirty="0">
                <a:latin typeface="Calibri" panose="020F0502020204030204" pitchFamily="34" charset="0"/>
                <a:ea typeface="Calibri" panose="020F0502020204030204" pitchFamily="34" charset="0"/>
                <a:cs typeface="Times New Roman" panose="02020603050405020304" pitchFamily="18" charset="0"/>
              </a:rPr>
              <a:t> </a:t>
            </a:r>
            <a:r>
              <a:rPr lang="en-IN" sz="1800" dirty="0">
                <a:solidFill>
                  <a:srgbClr val="000000"/>
                </a:solidFill>
                <a:effectLst/>
                <a:latin typeface="Adobe Heiti Std R" panose="020B0400000000000000" pitchFamily="34" charset="-128"/>
                <a:ea typeface="Calibri" panose="020F0502020204030204" pitchFamily="34" charset="0"/>
                <a:cs typeface="AdvOT1ef757c0"/>
              </a:rPr>
              <a:t>observations, as illustrated in Fig. </a:t>
            </a:r>
            <a:r>
              <a:rPr lang="en-IN" sz="1800" dirty="0">
                <a:solidFill>
                  <a:srgbClr val="0000FF"/>
                </a:solidFill>
                <a:effectLst/>
                <a:latin typeface="Adobe Heiti Std R" panose="020B0400000000000000" pitchFamily="34" charset="-128"/>
                <a:ea typeface="Calibri" panose="020F0502020204030204" pitchFamily="34" charset="0"/>
                <a:cs typeface="AdvOT1ef757c0"/>
              </a:rPr>
              <a:t>1</a:t>
            </a:r>
            <a:r>
              <a:rPr lang="en-IN" sz="1800" dirty="0">
                <a:solidFill>
                  <a:srgbClr val="000000"/>
                </a:solidFill>
                <a:effectLst/>
                <a:latin typeface="Adobe Heiti Std R" panose="020B0400000000000000" pitchFamily="34" charset="-128"/>
                <a:ea typeface="Calibri" panose="020F0502020204030204" pitchFamily="34" charset="0"/>
                <a:cs typeface="AdvOT1ef757c0"/>
              </a:rPr>
              <a:t>, a surprising result given the</a:t>
            </a:r>
            <a:r>
              <a:rPr lang="en-IN" sz="1600" dirty="0">
                <a:latin typeface="Calibri" panose="020F0502020204030204" pitchFamily="34" charset="0"/>
                <a:ea typeface="Calibri" panose="020F0502020204030204" pitchFamily="34" charset="0"/>
                <a:cs typeface="Times New Roman" panose="02020603050405020304" pitchFamily="18" charset="0"/>
              </a:rPr>
              <a:t> </a:t>
            </a:r>
            <a:r>
              <a:rPr lang="en-IN" sz="1800" dirty="0">
                <a:solidFill>
                  <a:srgbClr val="000000"/>
                </a:solidFill>
                <a:effectLst/>
                <a:latin typeface="Adobe Heiti Std R" panose="020B0400000000000000" pitchFamily="34" charset="-128"/>
                <a:ea typeface="Calibri" panose="020F0502020204030204" pitchFamily="34" charset="0"/>
                <a:cs typeface="AdvOT1ef757c0"/>
              </a:rPr>
              <a:t>apparent lack of a reservoir!</a:t>
            </a:r>
          </a:p>
          <a:p>
            <a:pPr marL="285750" indent="-285750">
              <a:lnSpc>
                <a:spcPct val="107000"/>
              </a:lnSpc>
              <a:spcAft>
                <a:spcPts val="800"/>
              </a:spcAft>
              <a:buFont typeface="Arial" panose="020B0604020202020204" pitchFamily="34" charset="0"/>
              <a:buChar char="•"/>
            </a:pPr>
            <a:endParaRPr lang="en-IN" sz="1800" dirty="0">
              <a:solidFill>
                <a:srgbClr val="000000"/>
              </a:solidFill>
              <a:effectLst/>
              <a:latin typeface="Adobe Heiti Std R" panose="020B0400000000000000" pitchFamily="34" charset="-128"/>
              <a:ea typeface="Calibri" panose="020F0502020204030204" pitchFamily="34" charset="0"/>
              <a:cs typeface="AdvOT1ef757c0"/>
            </a:endParaRPr>
          </a:p>
        </p:txBody>
      </p:sp>
      <p:pic>
        <p:nvPicPr>
          <p:cNvPr id="6" name="Picture 5">
            <a:extLst>
              <a:ext uri="{FF2B5EF4-FFF2-40B4-BE49-F238E27FC236}">
                <a16:creationId xmlns:a16="http://schemas.microsoft.com/office/drawing/2014/main" id="{87C7303D-BA06-7327-2213-B2FD76324293}"/>
              </a:ext>
            </a:extLst>
          </p:cNvPr>
          <p:cNvPicPr>
            <a:picLocks noChangeAspect="1"/>
          </p:cNvPicPr>
          <p:nvPr/>
        </p:nvPicPr>
        <p:blipFill rotWithShape="1">
          <a:blip r:embed="rId2"/>
          <a:srcRect l="49856" t="45020" r="9595" b="7584"/>
          <a:stretch/>
        </p:blipFill>
        <p:spPr bwMode="auto">
          <a:xfrm>
            <a:off x="899160" y="1859280"/>
            <a:ext cx="10469880" cy="49987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288389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DE7B5CE-E1E1-100F-0F12-4AA66B9AAA35}"/>
              </a:ext>
            </a:extLst>
          </p:cNvPr>
          <p:cNvSpPr txBox="1"/>
          <p:nvPr/>
        </p:nvSpPr>
        <p:spPr>
          <a:xfrm>
            <a:off x="0" y="0"/>
            <a:ext cx="12192000" cy="3416320"/>
          </a:xfrm>
          <a:prstGeom prst="rect">
            <a:avLst/>
          </a:prstGeom>
          <a:noFill/>
        </p:spPr>
        <p:txBody>
          <a:bodyPr wrap="square">
            <a:spAutoFit/>
          </a:bodyPr>
          <a:lstStyle/>
          <a:p>
            <a:endParaRPr lang="en-US" dirty="0">
              <a:latin typeface="Adobe Heiti Std R" panose="020B0400000000000000" pitchFamily="34" charset="-128"/>
              <a:ea typeface="Adobe Heiti Std R" panose="020B0400000000000000" pitchFamily="34" charset="-128"/>
            </a:endParaRPr>
          </a:p>
          <a:p>
            <a:endParaRPr lang="en-US" dirty="0">
              <a:latin typeface="Adobe Heiti Std R" panose="020B0400000000000000" pitchFamily="34" charset="-128"/>
              <a:ea typeface="Adobe Heiti Std R" panose="020B0400000000000000" pitchFamily="34" charset="-128"/>
            </a:endParaRPr>
          </a:p>
          <a:p>
            <a:endParaRPr lang="en-US" dirty="0">
              <a:latin typeface="Adobe Heiti Std R" panose="020B0400000000000000" pitchFamily="34" charset="-128"/>
              <a:ea typeface="Adobe Heiti Std R" panose="020B0400000000000000" pitchFamily="34" charset="-128"/>
            </a:endParaRPr>
          </a:p>
          <a:p>
            <a:pPr marL="285750" indent="-285750">
              <a:buFont typeface="Arial" panose="020B0604020202020204" pitchFamily="34" charset="0"/>
              <a:buChar char="•"/>
            </a:pPr>
            <a:r>
              <a:rPr lang="en-US" dirty="0">
                <a:latin typeface="Adobe Heiti Std R" panose="020B0400000000000000" pitchFamily="34" charset="-128"/>
                <a:ea typeface="Adobe Heiti Std R" panose="020B0400000000000000" pitchFamily="34" charset="-128"/>
              </a:rPr>
              <a:t>These results are in the form of an existence proof: There exists an NVAR that can perform equally well as an optimized RC and, in turn, the RC is implicit in an NVAR. Here, we demonstrate that it is easy to design a well-performing NVAR for three challenging RC benchmark problems: </a:t>
            </a:r>
          </a:p>
          <a:p>
            <a:r>
              <a:rPr lang="en-US" dirty="0">
                <a:latin typeface="Adobe Heiti Std R" panose="020B0400000000000000" pitchFamily="34" charset="-128"/>
                <a:ea typeface="Adobe Heiti Std R" panose="020B0400000000000000" pitchFamily="34" charset="-128"/>
              </a:rPr>
              <a:t>        </a:t>
            </a:r>
          </a:p>
          <a:p>
            <a:r>
              <a:rPr lang="en-US" dirty="0">
                <a:latin typeface="Adobe Heiti Std R" panose="020B0400000000000000" pitchFamily="34" charset="-128"/>
                <a:ea typeface="Adobe Heiti Std R" panose="020B0400000000000000" pitchFamily="34" charset="-128"/>
              </a:rPr>
              <a:t>       (1) forecasting the short term dynamics;</a:t>
            </a:r>
          </a:p>
          <a:p>
            <a:r>
              <a:rPr lang="en-US" dirty="0">
                <a:latin typeface="Adobe Heiti Std R" panose="020B0400000000000000" pitchFamily="34" charset="-128"/>
                <a:ea typeface="Adobe Heiti Std R" panose="020B0400000000000000" pitchFamily="34" charset="-128"/>
              </a:rPr>
              <a:t>        </a:t>
            </a:r>
          </a:p>
          <a:p>
            <a:r>
              <a:rPr lang="en-US" dirty="0">
                <a:latin typeface="Adobe Heiti Std R" panose="020B0400000000000000" pitchFamily="34" charset="-128"/>
                <a:ea typeface="Adobe Heiti Std R" panose="020B0400000000000000" pitchFamily="34" charset="-128"/>
              </a:rPr>
              <a:t>       (2) reproducing the long-term climate of a chaotic system  (that is, reconstructing the attractors shown in Fig. 1);  </a:t>
            </a:r>
          </a:p>
          <a:p>
            <a:r>
              <a:rPr lang="en-US" dirty="0">
                <a:latin typeface="Adobe Heiti Std R" panose="020B0400000000000000" pitchFamily="34" charset="-128"/>
                <a:ea typeface="Adobe Heiti Std R" panose="020B0400000000000000" pitchFamily="34" charset="-128"/>
              </a:rPr>
              <a:t>       </a:t>
            </a:r>
          </a:p>
          <a:p>
            <a:r>
              <a:rPr lang="en-US" dirty="0">
                <a:latin typeface="Adobe Heiti Std R" panose="020B0400000000000000" pitchFamily="34" charset="-128"/>
                <a:ea typeface="Adobe Heiti Std R" panose="020B0400000000000000" pitchFamily="34" charset="-128"/>
              </a:rPr>
              <a:t>       (3) inferring the behavior of unseen data of a dynamical system.</a:t>
            </a:r>
          </a:p>
        </p:txBody>
      </p:sp>
    </p:spTree>
    <p:extLst>
      <p:ext uri="{BB962C8B-B14F-4D97-AF65-F5344CB8AC3E}">
        <p14:creationId xmlns:p14="http://schemas.microsoft.com/office/powerpoint/2010/main" val="19777517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55C62F-8D8D-8EEA-E6C2-5D8BEDC3B907}"/>
              </a:ext>
            </a:extLst>
          </p:cNvPr>
          <p:cNvPicPr>
            <a:picLocks noChangeAspect="1"/>
          </p:cNvPicPr>
          <p:nvPr/>
        </p:nvPicPr>
        <p:blipFill rotWithShape="1">
          <a:blip r:embed="rId2"/>
          <a:srcRect l="4360" t="30314" r="43717" b="13162"/>
          <a:stretch/>
        </p:blipFill>
        <p:spPr>
          <a:xfrm>
            <a:off x="-1" y="0"/>
            <a:ext cx="5720862" cy="3368431"/>
          </a:xfrm>
          <a:prstGeom prst="rect">
            <a:avLst/>
          </a:prstGeom>
        </p:spPr>
      </p:pic>
      <p:pic>
        <p:nvPicPr>
          <p:cNvPr id="7" name="Picture 6">
            <a:extLst>
              <a:ext uri="{FF2B5EF4-FFF2-40B4-BE49-F238E27FC236}">
                <a16:creationId xmlns:a16="http://schemas.microsoft.com/office/drawing/2014/main" id="{89FF9614-4118-9AC7-3939-E0282AEEE220}"/>
              </a:ext>
            </a:extLst>
          </p:cNvPr>
          <p:cNvPicPr>
            <a:picLocks noChangeAspect="1"/>
          </p:cNvPicPr>
          <p:nvPr/>
        </p:nvPicPr>
        <p:blipFill rotWithShape="1">
          <a:blip r:embed="rId3"/>
          <a:srcRect l="3910" t="20171" r="43013" b="27635"/>
          <a:stretch/>
        </p:blipFill>
        <p:spPr>
          <a:xfrm>
            <a:off x="2" y="3368431"/>
            <a:ext cx="6471139" cy="3133969"/>
          </a:xfrm>
          <a:prstGeom prst="rect">
            <a:avLst/>
          </a:prstGeom>
        </p:spPr>
      </p:pic>
      <p:pic>
        <p:nvPicPr>
          <p:cNvPr id="9" name="Picture 8">
            <a:extLst>
              <a:ext uri="{FF2B5EF4-FFF2-40B4-BE49-F238E27FC236}">
                <a16:creationId xmlns:a16="http://schemas.microsoft.com/office/drawing/2014/main" id="{4C80D9E8-4128-765B-49A3-96898116E852}"/>
              </a:ext>
            </a:extLst>
          </p:cNvPr>
          <p:cNvPicPr>
            <a:picLocks noChangeAspect="1"/>
          </p:cNvPicPr>
          <p:nvPr/>
        </p:nvPicPr>
        <p:blipFill rotWithShape="1">
          <a:blip r:embed="rId4"/>
          <a:srcRect l="39167" t="26894" r="34808" b="15784"/>
          <a:stretch/>
        </p:blipFill>
        <p:spPr>
          <a:xfrm>
            <a:off x="7135446" y="1004276"/>
            <a:ext cx="3602891" cy="4232031"/>
          </a:xfrm>
          <a:prstGeom prst="rect">
            <a:avLst/>
          </a:prstGeom>
        </p:spPr>
      </p:pic>
    </p:spTree>
    <p:extLst>
      <p:ext uri="{BB962C8B-B14F-4D97-AF65-F5344CB8AC3E}">
        <p14:creationId xmlns:p14="http://schemas.microsoft.com/office/powerpoint/2010/main" val="32820455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F4E9590-125B-E983-26AF-ACF709CCB265}"/>
              </a:ext>
            </a:extLst>
          </p:cNvPr>
          <p:cNvSpPr txBox="1"/>
          <p:nvPr/>
        </p:nvSpPr>
        <p:spPr>
          <a:xfrm>
            <a:off x="0" y="0"/>
            <a:ext cx="12192000" cy="1165704"/>
          </a:xfrm>
          <a:prstGeom prst="rect">
            <a:avLst/>
          </a:prstGeom>
          <a:noFill/>
        </p:spPr>
        <p:txBody>
          <a:bodyPr wrap="square">
            <a:spAutoFit/>
          </a:bodyPr>
          <a:lstStyle/>
          <a:p>
            <a:pPr>
              <a:lnSpc>
                <a:spcPct val="107000"/>
              </a:lnSpc>
              <a:spcAft>
                <a:spcPts val="800"/>
              </a:spcAft>
            </a:pPr>
            <a:r>
              <a:rPr lang="en-IN" sz="2000" b="1" dirty="0">
                <a:effectLst/>
                <a:latin typeface="Arial Rounded MT Bold" panose="020F0704030504030204" pitchFamily="34" charset="0"/>
                <a:ea typeface="Adobe Heiti Std R" panose="020B0400000000000000" pitchFamily="34" charset="-128"/>
                <a:cs typeface="Times New Roman" panose="02020603050405020304" pitchFamily="18" charset="0"/>
              </a:rPr>
              <a:t>4)Simulations:</a:t>
            </a:r>
          </a:p>
          <a:p>
            <a:pPr marL="285750" indent="-285750">
              <a:lnSpc>
                <a:spcPct val="107000"/>
              </a:lnSpc>
              <a:spcAft>
                <a:spcPts val="800"/>
              </a:spcAft>
              <a:buFont typeface="Arial" panose="020B0604020202020204" pitchFamily="34" charset="0"/>
              <a:buChar char="•"/>
            </a:pPr>
            <a:r>
              <a:rPr lang="en-IN" sz="1800" dirty="0">
                <a:solidFill>
                  <a:srgbClr val="000000"/>
                </a:solidFill>
                <a:effectLst/>
                <a:latin typeface="Adobe Heiti Std R" panose="020B0400000000000000" pitchFamily="34" charset="-128"/>
                <a:cs typeface="AdvOT1ef757c0"/>
              </a:rPr>
              <a:t>Plotting Zernike Pyramid,</a:t>
            </a:r>
          </a:p>
          <a:p>
            <a:pPr>
              <a:lnSpc>
                <a:spcPct val="107000"/>
              </a:lnSpc>
              <a:spcAft>
                <a:spcPts val="800"/>
              </a:spcAft>
            </a:pPr>
            <a:endParaRPr lang="en-IN" sz="1600" b="1" dirty="0">
              <a:effectLst/>
              <a:latin typeface="Arial Rounded MT Bold" panose="020F07040305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1470A46D-679F-4C64-BE21-AB15F1C71CC6}"/>
              </a:ext>
            </a:extLst>
          </p:cNvPr>
          <p:cNvPicPr>
            <a:picLocks noChangeAspect="1"/>
          </p:cNvPicPr>
          <p:nvPr/>
        </p:nvPicPr>
        <p:blipFill>
          <a:blip r:embed="rId2"/>
          <a:stretch>
            <a:fillRect/>
          </a:stretch>
        </p:blipFill>
        <p:spPr>
          <a:xfrm>
            <a:off x="1340871" y="2697131"/>
            <a:ext cx="7528809" cy="4023709"/>
          </a:xfrm>
          <a:prstGeom prst="rect">
            <a:avLst/>
          </a:prstGeom>
        </p:spPr>
      </p:pic>
      <p:pic>
        <p:nvPicPr>
          <p:cNvPr id="9" name="Picture 8">
            <a:extLst>
              <a:ext uri="{FF2B5EF4-FFF2-40B4-BE49-F238E27FC236}">
                <a16:creationId xmlns:a16="http://schemas.microsoft.com/office/drawing/2014/main" id="{8264CC16-1894-54F3-3085-76C1CA74EB0E}"/>
              </a:ext>
            </a:extLst>
          </p:cNvPr>
          <p:cNvPicPr>
            <a:picLocks noChangeAspect="1"/>
          </p:cNvPicPr>
          <p:nvPr/>
        </p:nvPicPr>
        <p:blipFill rotWithShape="1">
          <a:blip r:embed="rId3"/>
          <a:srcRect l="54500" t="46889" r="30250" b="50000"/>
          <a:stretch/>
        </p:blipFill>
        <p:spPr>
          <a:xfrm>
            <a:off x="335280" y="989944"/>
            <a:ext cx="3063240" cy="351519"/>
          </a:xfrm>
          <a:prstGeom prst="rect">
            <a:avLst/>
          </a:prstGeom>
        </p:spPr>
      </p:pic>
    </p:spTree>
    <p:extLst>
      <p:ext uri="{BB962C8B-B14F-4D97-AF65-F5344CB8AC3E}">
        <p14:creationId xmlns:p14="http://schemas.microsoft.com/office/powerpoint/2010/main" val="15371859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A07211-F008-C94C-EB20-493A4A002F26}"/>
              </a:ext>
            </a:extLst>
          </p:cNvPr>
          <p:cNvSpPr txBox="1"/>
          <p:nvPr/>
        </p:nvSpPr>
        <p:spPr>
          <a:xfrm>
            <a:off x="0" y="0"/>
            <a:ext cx="12192000" cy="1540935"/>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sz="1800" dirty="0">
                <a:effectLst/>
                <a:latin typeface="Adobe Heiti Std R" panose="020B0400000000000000" pitchFamily="34" charset="-128"/>
                <a:ea typeface="Calibri" panose="020F0502020204030204" pitchFamily="34" charset="0"/>
                <a:cs typeface="Times New Roman" panose="02020603050405020304" pitchFamily="18" charset="0"/>
              </a:rPr>
              <a:t>Plotting the first 9 Zernike Polynomials,</a:t>
            </a:r>
          </a:p>
          <a:p>
            <a:pPr>
              <a:lnSpc>
                <a:spcPct val="107000"/>
              </a:lnSpc>
              <a:spcAft>
                <a:spcPts val="800"/>
              </a:spcAft>
            </a:pPr>
            <a:r>
              <a:rPr lang="en-IN" sz="1800" dirty="0">
                <a:effectLst/>
                <a:latin typeface="Adobe Heiti Std R" panose="020B0400000000000000" pitchFamily="34" charset="-128"/>
                <a:ea typeface="Calibri" panose="020F0502020204030204" pitchFamily="34" charset="0"/>
                <a:cs typeface="Times New Roman" panose="02020603050405020304" pitchFamily="18" charset="0"/>
              </a:rPr>
              <a:t>      Code: </a:t>
            </a:r>
            <a:r>
              <a:rPr lang="en-IN" sz="1800" u="sng" dirty="0">
                <a:solidFill>
                  <a:srgbClr val="0563C1"/>
                </a:solidFill>
                <a:effectLst/>
                <a:latin typeface="Adobe Heiti Std R" panose="020B0400000000000000" pitchFamily="34" charset="-128"/>
                <a:ea typeface="Calibri" panose="020F0502020204030204" pitchFamily="34" charset="0"/>
                <a:cs typeface="Times New Roman" panose="02020603050405020304" pitchFamily="18" charset="0"/>
                <a:hlinkClick r:id="rId2"/>
              </a:rPr>
              <a:t>https://github.com/rahhul17/ao_project/blob/main/9_zernike.py</a:t>
            </a:r>
            <a:endParaRPr lang="en-IN" sz="1800" u="sng" dirty="0">
              <a:solidFill>
                <a:srgbClr val="0563C1"/>
              </a:solidFill>
              <a:effectLst/>
              <a:latin typeface="Adobe Heiti Std R" panose="020B0400000000000000" pitchFamily="34" charset="-128"/>
              <a:ea typeface="Calibri" panose="020F0502020204030204" pitchFamily="34" charset="0"/>
              <a:cs typeface="Times New Roman" panose="02020603050405020304" pitchFamily="18" charset="0"/>
            </a:endParaRPr>
          </a:p>
          <a:p>
            <a:pPr>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DE826AB3-4C98-98F7-6BB7-87D64B987049}"/>
              </a:ext>
            </a:extLst>
          </p:cNvPr>
          <p:cNvPicPr>
            <a:picLocks noChangeAspect="1"/>
          </p:cNvPicPr>
          <p:nvPr/>
        </p:nvPicPr>
        <p:blipFill>
          <a:blip r:embed="rId3"/>
          <a:stretch>
            <a:fillRect/>
          </a:stretch>
        </p:blipFill>
        <p:spPr>
          <a:xfrm>
            <a:off x="3847975" y="770467"/>
            <a:ext cx="4496049" cy="2956747"/>
          </a:xfrm>
          <a:prstGeom prst="rect">
            <a:avLst/>
          </a:prstGeom>
        </p:spPr>
      </p:pic>
      <p:sp>
        <p:nvSpPr>
          <p:cNvPr id="8" name="TextBox 7">
            <a:extLst>
              <a:ext uri="{FF2B5EF4-FFF2-40B4-BE49-F238E27FC236}">
                <a16:creationId xmlns:a16="http://schemas.microsoft.com/office/drawing/2014/main" id="{FB3A7EC9-2A99-D292-728F-271BF8AB0164}"/>
              </a:ext>
            </a:extLst>
          </p:cNvPr>
          <p:cNvSpPr txBox="1"/>
          <p:nvPr/>
        </p:nvSpPr>
        <p:spPr>
          <a:xfrm>
            <a:off x="0" y="3429000"/>
            <a:ext cx="6118860" cy="376963"/>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sz="1800" dirty="0">
                <a:effectLst/>
                <a:latin typeface="Adobe Heiti Std R" panose="020B0400000000000000" pitchFamily="34" charset="-128"/>
                <a:ea typeface="Calibri" panose="020F0502020204030204" pitchFamily="34" charset="0"/>
                <a:cs typeface="Times New Roman" panose="02020603050405020304" pitchFamily="18" charset="0"/>
              </a:rPr>
              <a:t>Fit Zernike Polynomials in Cartesian coordinates,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9B879AD0-AAFF-F980-BE4D-5E2A6B05B4D6}"/>
              </a:ext>
            </a:extLst>
          </p:cNvPr>
          <p:cNvPicPr>
            <a:picLocks noChangeAspect="1"/>
          </p:cNvPicPr>
          <p:nvPr/>
        </p:nvPicPr>
        <p:blipFill rotWithShape="1">
          <a:blip r:embed="rId4"/>
          <a:srcRect l="9122" r="6555"/>
          <a:stretch/>
        </p:blipFill>
        <p:spPr>
          <a:xfrm>
            <a:off x="4046343" y="3805963"/>
            <a:ext cx="4297681" cy="3052037"/>
          </a:xfrm>
          <a:prstGeom prst="rect">
            <a:avLst/>
          </a:prstGeom>
        </p:spPr>
      </p:pic>
    </p:spTree>
    <p:extLst>
      <p:ext uri="{BB962C8B-B14F-4D97-AF65-F5344CB8AC3E}">
        <p14:creationId xmlns:p14="http://schemas.microsoft.com/office/powerpoint/2010/main" val="39238249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B54F98D-5952-9CD3-FF4B-8853E2816856}"/>
              </a:ext>
            </a:extLst>
          </p:cNvPr>
          <p:cNvSpPr txBox="1"/>
          <p:nvPr/>
        </p:nvSpPr>
        <p:spPr>
          <a:xfrm>
            <a:off x="0" y="0"/>
            <a:ext cx="11871960" cy="1939890"/>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sz="1800" dirty="0">
                <a:effectLst/>
                <a:latin typeface="Adobe Heiti Std R" panose="020B0400000000000000" pitchFamily="34" charset="-128"/>
                <a:ea typeface="Calibri" panose="020F0502020204030204" pitchFamily="34" charset="0"/>
                <a:cs typeface="Segoe UI" panose="020B0502040204020203" pitchFamily="34" charset="0"/>
              </a:rPr>
              <a:t>Fit Zernike in Polar Co-ordinates,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Adobe Heiti Std R" panose="020B0400000000000000" pitchFamily="34" charset="-128"/>
                <a:ea typeface="Calibri" panose="020F0502020204030204" pitchFamily="34" charset="0"/>
                <a:cs typeface="Segoe UI" panose="020B0502040204020203" pitchFamily="34" charset="0"/>
              </a:rPr>
              <a:t>      Codes: </a:t>
            </a:r>
            <a:r>
              <a:rPr lang="en-IN" sz="1800" u="sng" dirty="0">
                <a:solidFill>
                  <a:srgbClr val="0563C1"/>
                </a:solidFill>
                <a:effectLst/>
                <a:latin typeface="Adobe Heiti Std R" panose="020B0400000000000000" pitchFamily="34" charset="-128"/>
                <a:ea typeface="Calibri" panose="020F0502020204030204" pitchFamily="34" charset="0"/>
                <a:cs typeface="Segoe UI" panose="020B0502040204020203" pitchFamily="34" charset="0"/>
                <a:hlinkClick r:id="rId2"/>
              </a:rPr>
              <a:t>https://github.com/rahhul17/ao_project/blob/main/zernike_polar.py</a:t>
            </a:r>
            <a:endParaRPr lang="en-IN" sz="1800" u="sng" dirty="0">
              <a:solidFill>
                <a:srgbClr val="0563C1"/>
              </a:solidFill>
              <a:effectLst/>
              <a:latin typeface="Adobe Heiti Std R" panose="020B0400000000000000" pitchFamily="34" charset="-128"/>
              <a:ea typeface="Calibri" panose="020F0502020204030204" pitchFamily="34" charset="0"/>
              <a:cs typeface="Segoe UI" panose="020B0502040204020203" pitchFamily="34" charset="0"/>
            </a:endParaRPr>
          </a:p>
          <a:p>
            <a:pPr marL="285750" indent="-285750">
              <a:lnSpc>
                <a:spcPct val="107000"/>
              </a:lnSpc>
              <a:spcAft>
                <a:spcPts val="800"/>
              </a:spcAft>
              <a:buFont typeface="Arial" panose="020B0604020202020204" pitchFamily="34" charset="0"/>
              <a:buChar char="•"/>
            </a:pPr>
            <a:r>
              <a:rPr lang="en-IN" sz="1800" dirty="0">
                <a:effectLst/>
                <a:latin typeface="Adobe Heiti Std R" panose="020B0400000000000000" pitchFamily="34" charset="-128"/>
                <a:ea typeface="Calibri" panose="020F0502020204030204" pitchFamily="34" charset="0"/>
                <a:cs typeface="Times New Roman" panose="02020603050405020304" pitchFamily="18" charset="0"/>
              </a:rPr>
              <a:t>NVAR with time delays for double-scroll forecasting, NRMSE, and fixed points.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Adobe Heiti Std R" panose="020B0400000000000000" pitchFamily="34" charset="-128"/>
                <a:ea typeface="Calibri" panose="020F0502020204030204" pitchFamily="34" charset="0"/>
                <a:cs typeface="Times New Roman" panose="02020603050405020304" pitchFamily="18" charset="0"/>
              </a:rPr>
              <a:t>      Codes:</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u="sng" dirty="0">
                <a:solidFill>
                  <a:srgbClr val="0563C1"/>
                </a:solidFill>
                <a:effectLst/>
                <a:latin typeface="Adobe Heiti Std R" panose="020B0400000000000000" pitchFamily="34" charset="-128"/>
                <a:ea typeface="Calibri" panose="020F0502020204030204" pitchFamily="34" charset="0"/>
                <a:cs typeface="Times New Roman" panose="02020603050405020304" pitchFamily="18" charset="0"/>
                <a:hlinkClick r:id="rId3"/>
              </a:rPr>
              <a:t>https://github.com/quantinfo/ng-rc-paper-code/blob/master/DoubleScrollNVAR-RK23.py</a:t>
            </a:r>
            <a:r>
              <a:rPr lang="en-IN" sz="1800" dirty="0">
                <a:effectLst/>
                <a:latin typeface="Adobe Heiti Std R" panose="020B0400000000000000" pitchFamily="34" charset="-128"/>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7E8E3872-531A-21C5-E68B-F56999B9D8D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7284" y="1701482"/>
            <a:ext cx="6492875" cy="4546918"/>
          </a:xfrm>
          <a:prstGeom prst="rect">
            <a:avLst/>
          </a:prstGeom>
          <a:noFill/>
          <a:ln>
            <a:noFill/>
          </a:ln>
        </p:spPr>
      </p:pic>
    </p:spTree>
    <p:extLst>
      <p:ext uri="{BB962C8B-B14F-4D97-AF65-F5344CB8AC3E}">
        <p14:creationId xmlns:p14="http://schemas.microsoft.com/office/powerpoint/2010/main" val="22346023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22D58D-E5ED-5167-3DA3-F1CFC954B876}"/>
              </a:ext>
            </a:extLst>
          </p:cNvPr>
          <p:cNvSpPr txBox="1"/>
          <p:nvPr/>
        </p:nvSpPr>
        <p:spPr>
          <a:xfrm>
            <a:off x="0" y="0"/>
            <a:ext cx="12192000" cy="1599284"/>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sz="1800" dirty="0">
                <a:effectLst/>
                <a:latin typeface="Adobe Heiti Std R" panose="020B0400000000000000" pitchFamily="34" charset="-128"/>
                <a:ea typeface="Calibri" panose="020F0502020204030204" pitchFamily="34" charset="0"/>
                <a:cs typeface="Times New Roman" panose="02020603050405020304" pitchFamily="18" charset="0"/>
              </a:rPr>
              <a:t>NVAR with time delays for Lorenz forecasting, NRMSE and fixed points.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Adobe Heiti Std R" panose="020B0400000000000000" pitchFamily="34" charset="-128"/>
                <a:cs typeface="Times New Roman" panose="02020603050405020304" pitchFamily="18" charset="0"/>
              </a:rPr>
              <a:t>      Codes: </a:t>
            </a:r>
            <a:r>
              <a:rPr lang="en-IN" sz="1800" u="sng" dirty="0">
                <a:solidFill>
                  <a:srgbClr val="0563C1"/>
                </a:solidFill>
                <a:effectLst/>
                <a:latin typeface="Adobe Heiti Std R" panose="020B0400000000000000" pitchFamily="34" charset="-128"/>
                <a:ea typeface="Calibri" panose="020F0502020204030204" pitchFamily="34" charset="0"/>
                <a:cs typeface="Times New Roman" panose="02020603050405020304" pitchFamily="18" charset="0"/>
                <a:hlinkClick r:id="rId2"/>
              </a:rPr>
              <a:t>https://github.com/rahhul17/ao_project/blob/main/ng-rc-paper-code/LorenzConstLinQuadraticNVAR-   NRMSE-vsTraintime.py</a:t>
            </a:r>
            <a:endParaRPr lang="en-IN" sz="1800" u="sng" dirty="0">
              <a:solidFill>
                <a:srgbClr val="0563C1"/>
              </a:solidFill>
              <a:effectLst/>
              <a:latin typeface="Adobe Heiti Std R" panose="020B0400000000000000" pitchFamily="34" charset="-128"/>
              <a:ea typeface="Calibri" panose="020F0502020204030204" pitchFamily="34" charset="0"/>
              <a:cs typeface="Times New Roman" panose="02020603050405020304" pitchFamily="18" charset="0"/>
            </a:endParaRPr>
          </a:p>
          <a:p>
            <a:endParaRPr lang="en-IN" sz="1800" u="sng" dirty="0">
              <a:solidFill>
                <a:srgbClr val="0563C1"/>
              </a:solidFill>
              <a:effectLst/>
              <a:latin typeface="Adobe Heiti Std R" panose="020B0400000000000000" pitchFamily="34" charset="-128"/>
              <a:ea typeface="Calibri" panose="020F0502020204030204" pitchFamily="34" charset="0"/>
              <a:cs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id="{2656ADE3-7B03-BD02-7BC7-CA4274DFF06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20440" y="1135380"/>
            <a:ext cx="4739640" cy="2293620"/>
          </a:xfrm>
          <a:prstGeom prst="rect">
            <a:avLst/>
          </a:prstGeom>
          <a:noFill/>
          <a:ln>
            <a:noFill/>
          </a:ln>
        </p:spPr>
      </p:pic>
      <p:sp>
        <p:nvSpPr>
          <p:cNvPr id="8" name="TextBox 7">
            <a:extLst>
              <a:ext uri="{FF2B5EF4-FFF2-40B4-BE49-F238E27FC236}">
                <a16:creationId xmlns:a16="http://schemas.microsoft.com/office/drawing/2014/main" id="{BB4C6791-0D9B-E470-EA30-3AD9FA35FB2C}"/>
              </a:ext>
            </a:extLst>
          </p:cNvPr>
          <p:cNvSpPr txBox="1"/>
          <p:nvPr/>
        </p:nvSpPr>
        <p:spPr>
          <a:xfrm>
            <a:off x="0" y="3429000"/>
            <a:ext cx="12192000" cy="3260829"/>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sz="1800" dirty="0">
                <a:effectLst/>
                <a:latin typeface="Adobe Heiti Std R" panose="020B0400000000000000" pitchFamily="34" charset="-128"/>
                <a:ea typeface="Calibri" panose="020F0502020204030204" pitchFamily="34" charset="0"/>
                <a:cs typeface="Times New Roman" panose="02020603050405020304" pitchFamily="18" charset="0"/>
              </a:rPr>
              <a:t>NVAR with time delays for Lorenz forecasting</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Adobe Heiti Std R" panose="020B0400000000000000" pitchFamily="34" charset="-128"/>
                <a:ea typeface="Calibri" panose="020F0502020204030204" pitchFamily="34" charset="0"/>
                <a:cs typeface="Times New Roman" panose="02020603050405020304" pitchFamily="18" charset="0"/>
              </a:rPr>
              <a:t>      Codes: </a:t>
            </a:r>
            <a:r>
              <a:rPr lang="en-IN" sz="1800" u="sng" dirty="0">
                <a:solidFill>
                  <a:srgbClr val="0563C1"/>
                </a:solidFill>
                <a:effectLst/>
                <a:latin typeface="Adobe Heiti Std R" panose="020B0400000000000000" pitchFamily="34" charset="-128"/>
                <a:ea typeface="Calibri" panose="020F0502020204030204" pitchFamily="34" charset="0"/>
                <a:cs typeface="Times New Roman" panose="02020603050405020304" pitchFamily="18" charset="0"/>
                <a:hlinkClick r:id="rId4"/>
              </a:rPr>
              <a:t>https://github.com/rahhul17/ao_project/blob/main/ng-rc-paper-code/LorenzConstLinQuadraticNVAR-Noise.py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u="sng" dirty="0">
                <a:solidFill>
                  <a:srgbClr val="0563C1"/>
                </a:solidFill>
                <a:effectLst/>
                <a:latin typeface="Adobe Heiti Std R" panose="020B0400000000000000" pitchFamily="34" charset="-128"/>
                <a:ea typeface="Calibri" panose="020F0502020204030204" pitchFamily="34" charset="0"/>
                <a:cs typeface="Times New Roman" panose="02020603050405020304" pitchFamily="18" charset="0"/>
                <a:hlinkClick r:id="rId5"/>
              </a:rPr>
              <a:t>https://github.com/rahhul17/ao_project/blob/main/ng-rc-paper-</a:t>
            </a:r>
          </a:p>
          <a:p>
            <a:pPr>
              <a:lnSpc>
                <a:spcPct val="107000"/>
              </a:lnSpc>
              <a:spcAft>
                <a:spcPts val="800"/>
              </a:spcAft>
            </a:pPr>
            <a:r>
              <a:rPr lang="en-IN" sz="1800" u="sng" dirty="0">
                <a:solidFill>
                  <a:srgbClr val="0563C1"/>
                </a:solidFill>
                <a:effectLst/>
                <a:latin typeface="Adobe Heiti Std R" panose="020B0400000000000000" pitchFamily="34" charset="-128"/>
                <a:ea typeface="Calibri" panose="020F0502020204030204" pitchFamily="34" charset="0"/>
                <a:cs typeface="Times New Roman" panose="02020603050405020304" pitchFamily="18" charset="0"/>
                <a:hlinkClick r:id="rId5"/>
              </a:rPr>
              <a:t>code/LorenzConstLinQuadraticNVARtimedelay-RK23.py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u="sng" dirty="0">
                <a:solidFill>
                  <a:srgbClr val="0563C1"/>
                </a:solidFill>
                <a:effectLst/>
                <a:latin typeface="Adobe Heiti Std R" panose="020B0400000000000000" pitchFamily="34" charset="-128"/>
                <a:ea typeface="Calibri" panose="020F0502020204030204" pitchFamily="34" charset="0"/>
                <a:cs typeface="Times New Roman" panose="02020603050405020304" pitchFamily="18" charset="0"/>
                <a:hlinkClick r:id="rId6"/>
              </a:rPr>
              <a:t>https://github.com/rahhul17/ao_project/blob/main/ng-rc-paper code/LorenzConstLinQuadraticNVARtimedelayNRMSE-RK23.py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u="sng" dirty="0">
                <a:solidFill>
                  <a:srgbClr val="0563C1"/>
                </a:solidFill>
                <a:effectLst/>
                <a:latin typeface="Adobe Heiti Std R" panose="020B0400000000000000" pitchFamily="34" charset="-128"/>
                <a:ea typeface="Calibri" panose="020F0502020204030204" pitchFamily="34" charset="0"/>
                <a:cs typeface="Times New Roman" panose="02020603050405020304" pitchFamily="18" charset="0"/>
                <a:hlinkClick r:id="rId7"/>
              </a:rPr>
              <a:t>https://github.com/rahhul17/ao_project/blob/main/ng-rc-paper-code/LorenzConstLinQuadraticNVARtimedelayReturnMap-RK23.py</a:t>
            </a:r>
            <a:r>
              <a:rPr lang="en-IN" sz="1800" u="sng" dirty="0">
                <a:solidFill>
                  <a:srgbClr val="0563C1"/>
                </a:solidFill>
                <a:effectLst/>
                <a:latin typeface="Adobe Heiti Std R" panose="020B0400000000000000" pitchFamily="34" charset="-128"/>
                <a:ea typeface="Calibri" panose="020F0502020204030204" pitchFamily="34" charset="0"/>
                <a:cs typeface="Times New Roman" panose="02020603050405020304" pitchFamily="18" charset="0"/>
              </a:rPr>
              <a: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753438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923563-D3C4-7592-8258-D9153219EF73}"/>
              </a:ext>
            </a:extLst>
          </p:cNvPr>
          <p:cNvPicPr>
            <a:picLocks noChangeAspect="1"/>
          </p:cNvPicPr>
          <p:nvPr/>
        </p:nvPicPr>
        <p:blipFill rotWithShape="1">
          <a:blip r:embed="rId2"/>
          <a:srcRect l="5062" r="14631"/>
          <a:stretch/>
        </p:blipFill>
        <p:spPr>
          <a:xfrm>
            <a:off x="0" y="1"/>
            <a:ext cx="4054090" cy="3428999"/>
          </a:xfrm>
          <a:prstGeom prst="rect">
            <a:avLst/>
          </a:prstGeom>
        </p:spPr>
      </p:pic>
      <p:pic>
        <p:nvPicPr>
          <p:cNvPr id="5" name="Picture 4">
            <a:extLst>
              <a:ext uri="{FF2B5EF4-FFF2-40B4-BE49-F238E27FC236}">
                <a16:creationId xmlns:a16="http://schemas.microsoft.com/office/drawing/2014/main" id="{254E501E-D6D1-D75D-CFE3-5EC9BFB0830D}"/>
              </a:ext>
            </a:extLst>
          </p:cNvPr>
          <p:cNvPicPr>
            <a:picLocks noChangeAspect="1"/>
          </p:cNvPicPr>
          <p:nvPr/>
        </p:nvPicPr>
        <p:blipFill rotWithShape="1">
          <a:blip r:embed="rId3"/>
          <a:srcRect l="4525" r="15166"/>
          <a:stretch/>
        </p:blipFill>
        <p:spPr>
          <a:xfrm>
            <a:off x="4054090" y="0"/>
            <a:ext cx="4054090" cy="3428999"/>
          </a:xfrm>
          <a:prstGeom prst="rect">
            <a:avLst/>
          </a:prstGeom>
        </p:spPr>
      </p:pic>
      <p:pic>
        <p:nvPicPr>
          <p:cNvPr id="6" name="Picture 5">
            <a:extLst>
              <a:ext uri="{FF2B5EF4-FFF2-40B4-BE49-F238E27FC236}">
                <a16:creationId xmlns:a16="http://schemas.microsoft.com/office/drawing/2014/main" id="{9D560DE4-82F7-E27E-ED3C-655FFE3DCE1A}"/>
              </a:ext>
            </a:extLst>
          </p:cNvPr>
          <p:cNvPicPr>
            <a:picLocks noChangeAspect="1"/>
          </p:cNvPicPr>
          <p:nvPr/>
        </p:nvPicPr>
        <p:blipFill>
          <a:blip r:embed="rId4"/>
          <a:stretch>
            <a:fillRect/>
          </a:stretch>
        </p:blipFill>
        <p:spPr>
          <a:xfrm>
            <a:off x="8137911" y="449461"/>
            <a:ext cx="4054090" cy="2743438"/>
          </a:xfrm>
          <a:prstGeom prst="rect">
            <a:avLst/>
          </a:prstGeom>
        </p:spPr>
      </p:pic>
      <p:sp>
        <p:nvSpPr>
          <p:cNvPr id="10" name="TextBox 9">
            <a:extLst>
              <a:ext uri="{FF2B5EF4-FFF2-40B4-BE49-F238E27FC236}">
                <a16:creationId xmlns:a16="http://schemas.microsoft.com/office/drawing/2014/main" id="{AC0B2657-41A9-22EB-DF86-C747CBCD5241}"/>
              </a:ext>
            </a:extLst>
          </p:cNvPr>
          <p:cNvSpPr txBox="1"/>
          <p:nvPr/>
        </p:nvSpPr>
        <p:spPr>
          <a:xfrm>
            <a:off x="0" y="3192899"/>
            <a:ext cx="12192000" cy="1998239"/>
          </a:xfrm>
          <a:prstGeom prst="rect">
            <a:avLst/>
          </a:prstGeom>
          <a:noFill/>
        </p:spPr>
        <p:txBody>
          <a:bodyPr wrap="square">
            <a:spAutoFit/>
          </a:bodyPr>
          <a:lstStyle/>
          <a:p>
            <a:pPr>
              <a:lnSpc>
                <a:spcPct val="107000"/>
              </a:lnSpc>
              <a:spcAft>
                <a:spcPts val="800"/>
              </a:spcAft>
            </a:pPr>
            <a:endParaRPr lang="en-IN" sz="1800" dirty="0">
              <a:effectLst/>
              <a:latin typeface="Adobe Heiti Std R" panose="020B0400000000000000" pitchFamily="34" charset="-128"/>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Adobe Heiti Std R" panose="020B0400000000000000" pitchFamily="34" charset="-128"/>
                <a:ea typeface="Calibri" panose="020F0502020204030204" pitchFamily="34" charset="0"/>
                <a:cs typeface="Times New Roman" panose="02020603050405020304" pitchFamily="18" charset="0"/>
              </a:rPr>
              <a:t>NVAR with time delays for Lorenz prediction. Measure x, y, predict z</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Adobe Heiti Std R" panose="020B0400000000000000" pitchFamily="34" charset="-128"/>
                <a:cs typeface="Times New Roman" panose="02020603050405020304" pitchFamily="18" charset="0"/>
              </a:rPr>
              <a:t>Code: </a:t>
            </a:r>
            <a:r>
              <a:rPr lang="en-IN" sz="1800" u="sng" dirty="0">
                <a:solidFill>
                  <a:srgbClr val="0563C1"/>
                </a:solidFill>
                <a:effectLst/>
                <a:latin typeface="Adobe Heiti Std R" panose="020B0400000000000000" pitchFamily="34" charset="-128"/>
                <a:ea typeface="Calibri" panose="020F0502020204030204" pitchFamily="34" charset="0"/>
                <a:cs typeface="Times New Roman" panose="02020603050405020304" pitchFamily="18" charset="0"/>
                <a:hlinkClick r:id="rId5"/>
              </a:rPr>
              <a:t>https://github.com/rahhul17/ao_project/blob/main/</a:t>
            </a:r>
          </a:p>
          <a:p>
            <a:r>
              <a:rPr lang="en-IN" sz="1800" u="sng" dirty="0">
                <a:solidFill>
                  <a:srgbClr val="0563C1"/>
                </a:solidFill>
                <a:effectLst/>
                <a:latin typeface="Adobe Heiti Std R" panose="020B0400000000000000" pitchFamily="34" charset="-128"/>
                <a:ea typeface="Calibri" panose="020F0502020204030204" pitchFamily="34" charset="0"/>
                <a:cs typeface="Times New Roman" panose="02020603050405020304" pitchFamily="18" charset="0"/>
                <a:hlinkClick r:id="rId5"/>
              </a:rPr>
              <a:t>ng-</a:t>
            </a:r>
            <a:r>
              <a:rPr lang="en-IN" sz="1800" u="sng" dirty="0" err="1">
                <a:solidFill>
                  <a:srgbClr val="0563C1"/>
                </a:solidFill>
                <a:effectLst/>
                <a:latin typeface="Adobe Heiti Std R" panose="020B0400000000000000" pitchFamily="34" charset="-128"/>
                <a:ea typeface="Calibri" panose="020F0502020204030204" pitchFamily="34" charset="0"/>
                <a:cs typeface="Times New Roman" panose="02020603050405020304" pitchFamily="18" charset="0"/>
                <a:hlinkClick r:id="rId5"/>
              </a:rPr>
              <a:t>rc</a:t>
            </a:r>
            <a:r>
              <a:rPr lang="en-IN" sz="1800" u="sng" dirty="0">
                <a:solidFill>
                  <a:srgbClr val="0563C1"/>
                </a:solidFill>
                <a:effectLst/>
                <a:latin typeface="Adobe Heiti Std R" panose="020B0400000000000000" pitchFamily="34" charset="-128"/>
                <a:ea typeface="Calibri" panose="020F0502020204030204" pitchFamily="34" charset="0"/>
                <a:cs typeface="Times New Roman" panose="02020603050405020304" pitchFamily="18" charset="0"/>
                <a:hlinkClick r:id="rId5"/>
              </a:rPr>
              <a:t>-paper code/</a:t>
            </a:r>
          </a:p>
          <a:p>
            <a:r>
              <a:rPr lang="en-IN" sz="1800" u="sng" dirty="0">
                <a:solidFill>
                  <a:srgbClr val="0563C1"/>
                </a:solidFill>
                <a:effectLst/>
                <a:latin typeface="Adobe Heiti Std R" panose="020B0400000000000000" pitchFamily="34" charset="-128"/>
                <a:ea typeface="Calibri" panose="020F0502020204030204" pitchFamily="34" charset="0"/>
                <a:cs typeface="Times New Roman" panose="02020603050405020304" pitchFamily="18" charset="0"/>
                <a:hlinkClick r:id="rId5"/>
              </a:rPr>
              <a:t>LorenzPredictZQuadraticNVARtimedelay-RK23.py</a:t>
            </a:r>
            <a:endParaRPr lang="en-IN" sz="1800" u="sng" dirty="0">
              <a:solidFill>
                <a:srgbClr val="0563C1"/>
              </a:solidFill>
              <a:effectLst/>
              <a:latin typeface="Adobe Heiti Std R" panose="020B0400000000000000" pitchFamily="34" charset="-128"/>
              <a:ea typeface="Calibri" panose="020F0502020204030204" pitchFamily="34" charset="0"/>
              <a:cs typeface="Times New Roman" panose="02020603050405020304" pitchFamily="18" charset="0"/>
            </a:endParaRPr>
          </a:p>
          <a:p>
            <a:endParaRPr lang="en-IN" dirty="0"/>
          </a:p>
        </p:txBody>
      </p:sp>
      <p:pic>
        <p:nvPicPr>
          <p:cNvPr id="11" name="Picture 10">
            <a:extLst>
              <a:ext uri="{FF2B5EF4-FFF2-40B4-BE49-F238E27FC236}">
                <a16:creationId xmlns:a16="http://schemas.microsoft.com/office/drawing/2014/main" id="{2D9E8E21-F425-75EE-F875-C6EB0198E003}"/>
              </a:ext>
            </a:extLst>
          </p:cNvPr>
          <p:cNvPicPr>
            <a:picLocks noChangeAspect="1"/>
          </p:cNvPicPr>
          <p:nvPr/>
        </p:nvPicPr>
        <p:blipFill rotWithShape="1">
          <a:blip r:embed="rId6">
            <a:extLst>
              <a:ext uri="{28A0092B-C50C-407E-A947-70E740481C1C}">
                <a14:useLocalDpi xmlns:a14="http://schemas.microsoft.com/office/drawing/2010/main" val="0"/>
              </a:ext>
            </a:extLst>
          </a:blip>
          <a:srcRect l="6393" t="4670" r="50000" b="5584"/>
          <a:stretch/>
        </p:blipFill>
        <p:spPr bwMode="auto">
          <a:xfrm>
            <a:off x="7010400" y="3566160"/>
            <a:ext cx="5181600" cy="3291840"/>
          </a:xfrm>
          <a:prstGeom prst="rect">
            <a:avLst/>
          </a:prstGeom>
          <a:noFill/>
          <a:ln>
            <a:noFill/>
          </a:ln>
        </p:spPr>
      </p:pic>
    </p:spTree>
    <p:extLst>
      <p:ext uri="{BB962C8B-B14F-4D97-AF65-F5344CB8AC3E}">
        <p14:creationId xmlns:p14="http://schemas.microsoft.com/office/powerpoint/2010/main" val="2620768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34177C-D5E7-F336-980F-2463D0197C51}"/>
              </a:ext>
            </a:extLst>
          </p:cNvPr>
          <p:cNvPicPr>
            <a:picLocks noChangeAspect="1"/>
          </p:cNvPicPr>
          <p:nvPr/>
        </p:nvPicPr>
        <p:blipFill rotWithShape="1">
          <a:blip r:embed="rId2"/>
          <a:srcRect l="7578" t="40655" r="58388" b="19164"/>
          <a:stretch/>
        </p:blipFill>
        <p:spPr bwMode="auto">
          <a:xfrm>
            <a:off x="2659626" y="3429000"/>
            <a:ext cx="7138219" cy="3429000"/>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461DA128-03C0-8E89-B499-3AA712DCDEF0}"/>
              </a:ext>
            </a:extLst>
          </p:cNvPr>
          <p:cNvSpPr txBox="1"/>
          <p:nvPr/>
        </p:nvSpPr>
        <p:spPr>
          <a:xfrm>
            <a:off x="-2458" y="289679"/>
            <a:ext cx="11904406" cy="2585323"/>
          </a:xfrm>
          <a:prstGeom prst="rect">
            <a:avLst/>
          </a:prstGeom>
          <a:noFill/>
        </p:spPr>
        <p:txBody>
          <a:bodyPr wrap="square">
            <a:spAutoFit/>
          </a:bodyPr>
          <a:lstStyle/>
          <a:p>
            <a:pPr marL="285750" indent="-285750">
              <a:buFont typeface="Arial" panose="020B0604020202020204" pitchFamily="34" charset="0"/>
              <a:buChar char="•"/>
            </a:pPr>
            <a:r>
              <a:rPr lang="en-IN" sz="1800" dirty="0">
                <a:effectLst/>
                <a:latin typeface="Adobe Heiti Std R" panose="020B0400000000000000" pitchFamily="34" charset="-128"/>
                <a:cs typeface="Times New Roman" panose="02020603050405020304" pitchFamily="18" charset="0"/>
              </a:rPr>
              <a:t>Figure 2 shows a graphical representation of two cases with and without atmospheric turbulence in the atmosphere. </a:t>
            </a:r>
          </a:p>
          <a:p>
            <a:pPr marL="285750" indent="-285750">
              <a:buFont typeface="Arial" panose="020B0604020202020204" pitchFamily="34" charset="0"/>
              <a:buChar char="•"/>
            </a:pPr>
            <a:endParaRPr lang="en-IN" sz="1800" dirty="0">
              <a:effectLst/>
              <a:latin typeface="Adobe Heiti Std R" panose="020B0400000000000000" pitchFamily="34" charset="-128"/>
              <a:cs typeface="Times New Roman" panose="02020603050405020304" pitchFamily="18" charset="0"/>
            </a:endParaRPr>
          </a:p>
          <a:p>
            <a:pPr marL="285750" indent="-285750">
              <a:buFont typeface="Arial" panose="020B0604020202020204" pitchFamily="34" charset="0"/>
              <a:buChar char="•"/>
            </a:pPr>
            <a:r>
              <a:rPr lang="en-IN" sz="1800" dirty="0">
                <a:effectLst/>
                <a:latin typeface="Adobe Heiti Std R" panose="020B0400000000000000" pitchFamily="34" charset="-128"/>
                <a:cs typeface="Times New Roman" panose="02020603050405020304" pitchFamily="18" charset="0"/>
              </a:rPr>
              <a:t>The wavefront is represented as an imaginary surface representing points of a wave that vibrate in unison. When wavefronts of a point source pass through an ideal atmosphere with no turbulence, the resulting image observed at the telescope is a focused airy disk. However, with turbulence, the resulting telescope image is an aberrated image with distortion.</a:t>
            </a:r>
          </a:p>
          <a:p>
            <a:r>
              <a:rPr lang="en-IN" sz="1800" dirty="0">
                <a:effectLst/>
                <a:latin typeface="Adobe Heiti Std R" panose="020B0400000000000000" pitchFamily="34" charset="-128"/>
                <a:cs typeface="Times New Roman" panose="02020603050405020304" pitchFamily="18" charset="0"/>
              </a:rPr>
              <a:t> </a:t>
            </a:r>
          </a:p>
          <a:p>
            <a:pPr marL="285750" indent="-285750">
              <a:buFont typeface="Arial" panose="020B0604020202020204" pitchFamily="34" charset="0"/>
              <a:buChar char="•"/>
            </a:pPr>
            <a:r>
              <a:rPr lang="en-IN" sz="1800" dirty="0">
                <a:effectLst/>
                <a:latin typeface="Adobe Heiti Std R" panose="020B0400000000000000" pitchFamily="34" charset="-128"/>
                <a:cs typeface="Times New Roman" panose="02020603050405020304" pitchFamily="18" charset="0"/>
              </a:rPr>
              <a:t>The telescope images of these point sources are also referred to as PSF images.</a:t>
            </a:r>
            <a:endParaRPr lang="en-IN" dirty="0"/>
          </a:p>
        </p:txBody>
      </p:sp>
    </p:spTree>
    <p:extLst>
      <p:ext uri="{BB962C8B-B14F-4D97-AF65-F5344CB8AC3E}">
        <p14:creationId xmlns:p14="http://schemas.microsoft.com/office/powerpoint/2010/main" val="16076085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9E8BAD-2569-68BC-EEDB-CEEC315D26E4}"/>
              </a:ext>
            </a:extLst>
          </p:cNvPr>
          <p:cNvSpPr txBox="1"/>
          <p:nvPr/>
        </p:nvSpPr>
        <p:spPr>
          <a:xfrm>
            <a:off x="0" y="0"/>
            <a:ext cx="12192000" cy="2632003"/>
          </a:xfrm>
          <a:prstGeom prst="rect">
            <a:avLst/>
          </a:prstGeom>
          <a:noFill/>
        </p:spPr>
        <p:txBody>
          <a:bodyPr wrap="square">
            <a:spAutoFit/>
          </a:bodyPr>
          <a:lstStyle/>
          <a:p>
            <a:pPr>
              <a:lnSpc>
                <a:spcPct val="107000"/>
              </a:lnSpc>
              <a:spcAft>
                <a:spcPts val="800"/>
              </a:spcAft>
            </a:pPr>
            <a:r>
              <a:rPr lang="en-IN" sz="1800" dirty="0">
                <a:effectLst/>
                <a:latin typeface="Adobe Heiti Std R" panose="020B0400000000000000" pitchFamily="34" charset="-128"/>
                <a:ea typeface="Calibri" panose="020F0502020204030204" pitchFamily="34" charset="0"/>
                <a:cs typeface="Times New Roman" panose="02020603050405020304" pitchFamily="18" charset="0"/>
              </a:rPr>
              <a:t>NVAR with time delays for Lorenz prediction, NRMSE.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Adobe Heiti Std R" panose="020B0400000000000000" pitchFamily="34" charset="-128"/>
                <a:ea typeface="Calibri" panose="020F0502020204030204" pitchFamily="34" charset="0"/>
                <a:cs typeface="Times New Roman" panose="02020603050405020304" pitchFamily="18" charset="0"/>
              </a:rPr>
              <a:t>Code :</a:t>
            </a:r>
            <a:r>
              <a:rPr lang="en-IN" sz="1800" u="sng" dirty="0">
                <a:solidFill>
                  <a:srgbClr val="0563C1"/>
                </a:solidFill>
                <a:effectLst/>
                <a:latin typeface="Adobe Heiti Std R" panose="020B0400000000000000" pitchFamily="34" charset="-128"/>
                <a:ea typeface="Calibri" panose="020F0502020204030204" pitchFamily="34" charset="0"/>
                <a:cs typeface="Times New Roman" panose="02020603050405020304" pitchFamily="18" charset="0"/>
                <a:hlinkClick r:id="rId2"/>
              </a:rPr>
              <a:t>https://github.com/rahhul17/ao_project/blob/main/ng-rc-paper-code/LorenzPredictZQuadraticNVARtimedelayNRMSE-RK23.py</a:t>
            </a:r>
            <a:endParaRPr lang="en-IN" sz="1800" u="sng" dirty="0">
              <a:solidFill>
                <a:srgbClr val="0563C1"/>
              </a:solidFill>
              <a:effectLst/>
              <a:latin typeface="Adobe Heiti Std R" panose="020B0400000000000000" pitchFamily="34" charset="-128"/>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Adobe Heiti Std R" panose="020B0400000000000000" pitchFamily="34" charset="-128"/>
                <a:ea typeface="Calibri" panose="020F0502020204030204" pitchFamily="34" charset="0"/>
                <a:cs typeface="Times New Roman" panose="02020603050405020304" pitchFamily="18" charset="0"/>
              </a:rPr>
              <a:t>NVAR with time delays for Lorenz prediction, </a:t>
            </a:r>
            <a:r>
              <a:rPr lang="en-IN" sz="1800" dirty="0" err="1">
                <a:effectLst/>
                <a:latin typeface="Adobe Heiti Std R" panose="020B0400000000000000" pitchFamily="34" charset="-128"/>
                <a:ea typeface="Calibri" panose="020F0502020204030204" pitchFamily="34" charset="0"/>
                <a:cs typeface="Times New Roman" panose="02020603050405020304" pitchFamily="18" charset="0"/>
              </a:rPr>
              <a:t>W_out</a:t>
            </a:r>
            <a:r>
              <a:rPr lang="en-IN" sz="1800" dirty="0">
                <a:effectLst/>
                <a:latin typeface="Adobe Heiti Std R" panose="020B0400000000000000" pitchFamily="34" charset="-128"/>
                <a:ea typeface="Calibri" panose="020F0502020204030204" pitchFamily="34" charset="0"/>
                <a:cs typeface="Times New Roman" panose="02020603050405020304" pitchFamily="18" charset="0"/>
              </a:rPr>
              <a:t> plots.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Adobe Heiti Std R" panose="020B0400000000000000" pitchFamily="34" charset="-128"/>
                <a:cs typeface="Times New Roman" panose="02020603050405020304" pitchFamily="18" charset="0"/>
              </a:rPr>
              <a:t>Codes: </a:t>
            </a:r>
            <a:r>
              <a:rPr lang="en-IN" sz="1800" u="sng" dirty="0">
                <a:solidFill>
                  <a:srgbClr val="0563C1"/>
                </a:solidFill>
                <a:effectLst/>
                <a:latin typeface="Adobe Heiti Std R" panose="020B0400000000000000" pitchFamily="34" charset="-128"/>
                <a:ea typeface="Calibri" panose="020F0502020204030204" pitchFamily="34" charset="0"/>
                <a:cs typeface="Times New Roman" panose="02020603050405020304" pitchFamily="18" charset="0"/>
                <a:hlinkClick r:id="rId3"/>
              </a:rPr>
              <a:t>https://github.com/rahhul17/ao_project/blob/main/ng-rc-paper-code/LorenzPredictZQuadraticNVARtimedelayWout-RK23.py</a:t>
            </a:r>
            <a:endParaRPr lang="en-IN" u="sng" dirty="0">
              <a:solidFill>
                <a:srgbClr val="0563C1"/>
              </a:solidFill>
              <a:latin typeface="Adobe Heiti Std R" panose="020B0400000000000000" pitchFamily="34" charset="-128"/>
              <a:ea typeface="Calibri" panose="020F0502020204030204" pitchFamily="34" charset="0"/>
              <a:cs typeface="Times New Roman" panose="02020603050405020304" pitchFamily="18" charset="0"/>
            </a:endParaRPr>
          </a:p>
          <a:p>
            <a:endParaRPr lang="en-IN" sz="1600" u="sng" dirty="0">
              <a:solidFill>
                <a:srgbClr val="0563C1"/>
              </a:solidFill>
              <a:effectLst/>
              <a:latin typeface="Adobe Heiti Std R" panose="020B0400000000000000" pitchFamily="34" charset="-128"/>
              <a:ea typeface="Calibri" panose="020F0502020204030204" pitchFamily="34" charset="0"/>
              <a:cs typeface="Times New Roman" panose="02020603050405020304" pitchFamily="18" charset="0"/>
            </a:endParaRPr>
          </a:p>
          <a:p>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E5A6C77B-5562-7CDC-53A7-A82F5CA281AD}"/>
              </a:ext>
            </a:extLst>
          </p:cNvPr>
          <p:cNvPicPr>
            <a:picLocks noChangeAspect="1"/>
          </p:cNvPicPr>
          <p:nvPr/>
        </p:nvPicPr>
        <p:blipFill>
          <a:blip r:embed="rId4"/>
          <a:stretch>
            <a:fillRect/>
          </a:stretch>
        </p:blipFill>
        <p:spPr>
          <a:xfrm>
            <a:off x="2941075" y="2316480"/>
            <a:ext cx="5639289" cy="4541520"/>
          </a:xfrm>
          <a:prstGeom prst="rect">
            <a:avLst/>
          </a:prstGeom>
        </p:spPr>
      </p:pic>
    </p:spTree>
    <p:extLst>
      <p:ext uri="{BB962C8B-B14F-4D97-AF65-F5344CB8AC3E}">
        <p14:creationId xmlns:p14="http://schemas.microsoft.com/office/powerpoint/2010/main" val="17868090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5B6E033-4A0D-B2D7-0B91-F82FF4142B9F}"/>
              </a:ext>
            </a:extLst>
          </p:cNvPr>
          <p:cNvSpPr txBox="1"/>
          <p:nvPr/>
        </p:nvSpPr>
        <p:spPr>
          <a:xfrm>
            <a:off x="0" y="0"/>
            <a:ext cx="12192000" cy="1072281"/>
          </a:xfrm>
          <a:prstGeom prst="rect">
            <a:avLst/>
          </a:prstGeom>
          <a:noFill/>
        </p:spPr>
        <p:txBody>
          <a:bodyPr wrap="square">
            <a:spAutoFit/>
          </a:bodyPr>
          <a:lstStyle/>
          <a:p>
            <a:pPr>
              <a:lnSpc>
                <a:spcPct val="107000"/>
              </a:lnSpc>
              <a:spcAft>
                <a:spcPts val="800"/>
              </a:spcAft>
            </a:pPr>
            <a:r>
              <a:rPr lang="en-IN" sz="1800" dirty="0">
                <a:effectLst/>
                <a:latin typeface="Adobe Heiti Std R" panose="020B0400000000000000" pitchFamily="34" charset="-128"/>
                <a:ea typeface="Calibri" panose="020F0502020204030204" pitchFamily="34" charset="0"/>
                <a:cs typeface="Times New Roman" panose="02020603050405020304" pitchFamily="18" charset="0"/>
              </a:rPr>
              <a:t>NVAR with time delays for Lorenz forecasting, </a:t>
            </a:r>
            <a:r>
              <a:rPr lang="en-IN" sz="1800" dirty="0" err="1">
                <a:effectLst/>
                <a:latin typeface="Adobe Heiti Std R" panose="020B0400000000000000" pitchFamily="34" charset="-128"/>
                <a:ea typeface="Calibri" panose="020F0502020204030204" pitchFamily="34" charset="0"/>
                <a:cs typeface="Times New Roman" panose="02020603050405020304" pitchFamily="18" charset="0"/>
              </a:rPr>
              <a:t>W_out</a:t>
            </a:r>
            <a:r>
              <a:rPr lang="en-IN" sz="1800" dirty="0">
                <a:effectLst/>
                <a:latin typeface="Adobe Heiti Std R" panose="020B0400000000000000" pitchFamily="34" charset="-128"/>
                <a:ea typeface="Calibri" panose="020F0502020204030204" pitchFamily="34" charset="0"/>
                <a:cs typeface="Times New Roman" panose="02020603050405020304" pitchFamily="18" charset="0"/>
              </a:rPr>
              <a:t> plots,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Adobe Heiti Std R" panose="020B0400000000000000" pitchFamily="34" charset="-128"/>
                <a:ea typeface="Calibri" panose="020F0502020204030204" pitchFamily="34" charset="0"/>
                <a:cs typeface="Times New Roman" panose="02020603050405020304" pitchFamily="18" charset="0"/>
              </a:rPr>
              <a:t>Codes: </a:t>
            </a:r>
            <a:r>
              <a:rPr lang="en-IN" sz="1800" u="sng" dirty="0">
                <a:solidFill>
                  <a:srgbClr val="0563C1"/>
                </a:solidFill>
                <a:effectLst/>
                <a:latin typeface="Adobe Heiti Std R" panose="020B0400000000000000" pitchFamily="34" charset="-128"/>
                <a:ea typeface="Calibri" panose="020F0502020204030204" pitchFamily="34" charset="0"/>
                <a:cs typeface="Times New Roman" panose="02020603050405020304" pitchFamily="18" charset="0"/>
                <a:hlinkClick r:id="rId2"/>
              </a:rPr>
              <a:t>https://github.com/rahhul17/ao_project/blob/main/ng-rc-paper-code/LorenzQuadraticNVARtimedelayWout-RK23.py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592ED20A-45CA-7BA3-8779-8AD9DB308FEE}"/>
              </a:ext>
            </a:extLst>
          </p:cNvPr>
          <p:cNvPicPr>
            <a:picLocks noChangeAspect="1"/>
          </p:cNvPicPr>
          <p:nvPr/>
        </p:nvPicPr>
        <p:blipFill>
          <a:blip r:embed="rId3"/>
          <a:stretch>
            <a:fillRect/>
          </a:stretch>
        </p:blipFill>
        <p:spPr>
          <a:xfrm>
            <a:off x="3175785" y="1310159"/>
            <a:ext cx="6151095" cy="5547841"/>
          </a:xfrm>
          <a:prstGeom prst="rect">
            <a:avLst/>
          </a:prstGeom>
        </p:spPr>
      </p:pic>
    </p:spTree>
    <p:extLst>
      <p:ext uri="{BB962C8B-B14F-4D97-AF65-F5344CB8AC3E}">
        <p14:creationId xmlns:p14="http://schemas.microsoft.com/office/powerpoint/2010/main" val="18139036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96366F-E6B0-91A1-0818-559B10573FA6}"/>
              </a:ext>
            </a:extLst>
          </p:cNvPr>
          <p:cNvSpPr txBox="1"/>
          <p:nvPr/>
        </p:nvSpPr>
        <p:spPr>
          <a:xfrm>
            <a:off x="0" y="2453640"/>
            <a:ext cx="12192000" cy="707886"/>
          </a:xfrm>
          <a:prstGeom prst="rect">
            <a:avLst/>
          </a:prstGeom>
          <a:noFill/>
        </p:spPr>
        <p:txBody>
          <a:bodyPr wrap="square" rtlCol="0">
            <a:spAutoFit/>
          </a:bodyPr>
          <a:lstStyle/>
          <a:p>
            <a:pPr algn="ctr"/>
            <a:r>
              <a:rPr lang="en-IN" sz="4000" b="1" dirty="0">
                <a:latin typeface="Arial Rounded MT Bold" panose="020F0704030504030204" pitchFamily="34" charset="0"/>
              </a:rPr>
              <a:t>Thank you</a:t>
            </a:r>
          </a:p>
        </p:txBody>
      </p:sp>
    </p:spTree>
    <p:extLst>
      <p:ext uri="{BB962C8B-B14F-4D97-AF65-F5344CB8AC3E}">
        <p14:creationId xmlns:p14="http://schemas.microsoft.com/office/powerpoint/2010/main" val="1240315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28180BA-B6A5-3C7E-9D04-171AD3C551D6}"/>
              </a:ext>
            </a:extLst>
          </p:cNvPr>
          <p:cNvPicPr>
            <a:picLocks noChangeAspect="1"/>
          </p:cNvPicPr>
          <p:nvPr/>
        </p:nvPicPr>
        <p:blipFill rotWithShape="1">
          <a:blip r:embed="rId2"/>
          <a:srcRect l="48660" t="31909" r="17705" b="36419"/>
          <a:stretch/>
        </p:blipFill>
        <p:spPr bwMode="auto">
          <a:xfrm>
            <a:off x="2905433" y="3126658"/>
            <a:ext cx="8244348" cy="3731342"/>
          </a:xfrm>
          <a:prstGeom prst="rect">
            <a:avLst/>
          </a:prstGeom>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4862C764-08C0-0F6F-8E88-44595B707EC4}"/>
              </a:ext>
            </a:extLst>
          </p:cNvPr>
          <p:cNvSpPr txBox="1"/>
          <p:nvPr/>
        </p:nvSpPr>
        <p:spPr>
          <a:xfrm>
            <a:off x="0" y="355513"/>
            <a:ext cx="12192000" cy="2759282"/>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sz="1800" dirty="0">
                <a:effectLst/>
                <a:latin typeface="Adobe Heiti Std R" panose="020B0400000000000000" pitchFamily="34" charset="-128"/>
                <a:ea typeface="Calibri" panose="020F0502020204030204" pitchFamily="34" charset="0"/>
                <a:cs typeface="Times New Roman" panose="02020603050405020304" pitchFamily="18" charset="0"/>
              </a:rPr>
              <a:t>Figure 3 shows a conventional AO component in a laser system. To mitigate atmospheric turbulence effects, AO is used to correct laser beams before the beam propagates through the atmosphere.</a:t>
            </a:r>
          </a:p>
          <a:p>
            <a:pPr marL="285750" indent="-285750">
              <a:lnSpc>
                <a:spcPct val="107000"/>
              </a:lnSpc>
              <a:spcAft>
                <a:spcPts val="800"/>
              </a:spcAft>
              <a:buFont typeface="Arial" panose="020B0604020202020204" pitchFamily="34" charset="0"/>
              <a:buChar char="•"/>
            </a:pPr>
            <a:r>
              <a:rPr lang="en-IN" sz="1800" dirty="0">
                <a:effectLst/>
                <a:latin typeface="Adobe Heiti Std R" panose="020B0400000000000000" pitchFamily="34" charset="-128"/>
                <a:ea typeface="Calibri" panose="020F0502020204030204" pitchFamily="34" charset="0"/>
                <a:cs typeface="Times New Roman" panose="02020603050405020304" pitchFamily="18" charset="0"/>
              </a:rPr>
              <a:t> The conventional AO system uses a wavefront sensor to detect the atmospheric turbulence by measuring light captured at the system and formulating the wavefront that it received. For a Shack-</a:t>
            </a:r>
            <a:r>
              <a:rPr lang="en-IN" sz="1800" dirty="0" err="1">
                <a:effectLst/>
                <a:latin typeface="Adobe Heiti Std R" panose="020B0400000000000000" pitchFamily="34" charset="-128"/>
                <a:ea typeface="Calibri" panose="020F0502020204030204" pitchFamily="34" charset="0"/>
                <a:cs typeface="Times New Roman" panose="02020603050405020304" pitchFamily="18" charset="0"/>
              </a:rPr>
              <a:t>Harmann</a:t>
            </a:r>
            <a:r>
              <a:rPr lang="en-IN" sz="1800" dirty="0">
                <a:effectLst/>
                <a:latin typeface="Adobe Heiti Std R" panose="020B0400000000000000" pitchFamily="34" charset="-128"/>
                <a:ea typeface="Calibri" panose="020F0502020204030204" pitchFamily="34" charset="0"/>
                <a:cs typeface="Times New Roman" panose="02020603050405020304" pitchFamily="18" charset="0"/>
              </a:rPr>
              <a:t> wavefront sensor shown in Figure 3, an array of lens capture light from the target and interpolates the received wavefront. </a:t>
            </a:r>
          </a:p>
          <a:p>
            <a:pPr marL="285750" indent="-285750">
              <a:lnSpc>
                <a:spcPct val="107000"/>
              </a:lnSpc>
              <a:spcAft>
                <a:spcPts val="800"/>
              </a:spcAft>
              <a:buFont typeface="Arial" panose="020B0604020202020204" pitchFamily="34" charset="0"/>
              <a:buChar char="•"/>
            </a:pPr>
            <a:r>
              <a:rPr lang="en-IN" sz="1800" dirty="0">
                <a:effectLst/>
                <a:latin typeface="Adobe Heiti Std R" panose="020B0400000000000000" pitchFamily="34" charset="-128"/>
                <a:ea typeface="Calibri" panose="020F0502020204030204" pitchFamily="34" charset="0"/>
                <a:cs typeface="Times New Roman" panose="02020603050405020304" pitchFamily="18" charset="0"/>
              </a:rPr>
              <a:t>Coupled with a processing computer, the wavefront is re-constructed, the conjugate of the re-constructed wavefront is then fed to the DM to correct the laser beam before propagating it through the atmosphere to the target.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57004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0FB83DD-5EEC-78CF-C49D-FC049CDDB3DC}"/>
              </a:ext>
            </a:extLst>
          </p:cNvPr>
          <p:cNvSpPr txBox="1"/>
          <p:nvPr/>
        </p:nvSpPr>
        <p:spPr>
          <a:xfrm>
            <a:off x="305413" y="679874"/>
            <a:ext cx="11581173" cy="5232779"/>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effectLst/>
                <a:latin typeface="Adobe Heiti Std R" panose="020B0400000000000000" pitchFamily="34" charset="-128"/>
                <a:ea typeface="Calibri" panose="020F0502020204030204" pitchFamily="34" charset="0"/>
                <a:cs typeface="Times New Roman" panose="02020603050405020304" pitchFamily="18" charset="0"/>
              </a:rPr>
              <a:t>Current technologies for beam correction are limited by the wavefront </a:t>
            </a:r>
            <a:r>
              <a:rPr lang="en-IN" sz="1800" dirty="0">
                <a:effectLst/>
                <a:latin typeface="Adobe Heiti Std R" panose="020B0400000000000000" pitchFamily="34" charset="-128"/>
                <a:ea typeface="Calibri" panose="020F0502020204030204" pitchFamily="34" charset="0"/>
                <a:cs typeface="Times New Roman" panose="02020603050405020304" pitchFamily="18" charset="0"/>
              </a:rPr>
              <a:t>sensor’s </a:t>
            </a:r>
            <a:r>
              <a:rPr lang="en-US" sz="1800" dirty="0">
                <a:effectLst/>
                <a:latin typeface="Adobe Heiti Std R" panose="020B0400000000000000" pitchFamily="34" charset="-128"/>
                <a:ea typeface="Calibri" panose="020F0502020204030204" pitchFamily="34" charset="0"/>
                <a:cs typeface="Times New Roman" panose="02020603050405020304" pitchFamily="18" charset="0"/>
              </a:rPr>
              <a:t>resolution and the increasing capital cost to improve correction via the number of correction elements in the wavefront sensor. </a:t>
            </a:r>
          </a:p>
          <a:p>
            <a:pPr marL="285750" indent="-285750">
              <a:lnSpc>
                <a:spcPct val="107000"/>
              </a:lnSpc>
              <a:spcAft>
                <a:spcPts val="800"/>
              </a:spcAft>
              <a:buFont typeface="Arial" panose="020B0604020202020204" pitchFamily="34" charset="0"/>
              <a:buChar char="•"/>
            </a:pPr>
            <a:r>
              <a:rPr lang="en-US" sz="1800" dirty="0">
                <a:effectLst/>
                <a:latin typeface="Adobe Heiti Std R" panose="020B0400000000000000" pitchFamily="34" charset="-128"/>
                <a:ea typeface="Calibri" panose="020F0502020204030204" pitchFamily="34" charset="0"/>
                <a:cs typeface="Times New Roman" panose="02020603050405020304" pitchFamily="18" charset="0"/>
              </a:rPr>
              <a:t>However, with the advent of Artificial Intelligence (AI) and Deep Learning (DL) for image correction, an opportunity to improve image quality and beam effectiveness is available.</a:t>
            </a:r>
            <a:r>
              <a:rPr lang="en-US" sz="1600" dirty="0">
                <a:effectLst/>
                <a:latin typeface="Adobe Heiti Std R" panose="020B0400000000000000" pitchFamily="34" charset="-128"/>
                <a:ea typeface="Calibri" panose="020F0502020204030204" pitchFamily="34" charset="0"/>
                <a:cs typeface="Times New Roman" panose="02020603050405020304" pitchFamily="18" charset="0"/>
              </a:rPr>
              <a:t> </a:t>
            </a:r>
            <a:r>
              <a:rPr lang="en-US" sz="1800" dirty="0">
                <a:effectLst/>
                <a:latin typeface="Adobe Heiti Std R" panose="020B0400000000000000" pitchFamily="34" charset="-128"/>
                <a:ea typeface="Calibri" panose="020F0502020204030204" pitchFamily="34" charset="0"/>
                <a:cs typeface="Times New Roman" panose="02020603050405020304" pitchFamily="18" charset="0"/>
              </a:rPr>
              <a:t>This thesis investigates the use of AI tools like Convolutional Neural Networks (CNN) and DL in predicting atmospheric turbulence for laser beam correction to increase the effectiveness of a HEL system.</a:t>
            </a:r>
          </a:p>
          <a:p>
            <a:pPr marL="285750" indent="-285750">
              <a:lnSpc>
                <a:spcPct val="107000"/>
              </a:lnSpc>
              <a:spcAft>
                <a:spcPts val="800"/>
              </a:spcAft>
              <a:buFont typeface="Arial" panose="020B0604020202020204" pitchFamily="34" charset="0"/>
              <a:buChar char="•"/>
            </a:pPr>
            <a:r>
              <a:rPr lang="en-US" sz="1800" dirty="0">
                <a:effectLst/>
                <a:latin typeface="Adobe Heiti Std R" panose="020B0400000000000000" pitchFamily="34" charset="-128"/>
                <a:cs typeface="Times New Roman" panose="02020603050405020304" pitchFamily="18" charset="0"/>
              </a:rPr>
              <a:t>First, a simplified optical model is conceived and used as a testbed to evaluate prediction performance of atmospheric turbulence. In particular, a point light source on a target and the corresponding Point Spread Function (PSF) image is generated for training the network. Zernike polynomials are used to represent the wavefront error of the light caused by the atmospheric turbulence.</a:t>
            </a:r>
          </a:p>
          <a:p>
            <a:pPr marL="285750" indent="-285750">
              <a:lnSpc>
                <a:spcPct val="107000"/>
              </a:lnSpc>
              <a:spcAft>
                <a:spcPts val="800"/>
              </a:spcAft>
              <a:buFont typeface="Arial" panose="020B0604020202020204" pitchFamily="34" charset="0"/>
              <a:buChar char="•"/>
            </a:pPr>
            <a:r>
              <a:rPr lang="en-US" sz="1800" dirty="0">
                <a:effectLst/>
                <a:latin typeface="Adobe Heiti Std R" panose="020B0400000000000000" pitchFamily="34" charset="-128"/>
                <a:cs typeface="Times New Roman" panose="02020603050405020304" pitchFamily="18" charset="0"/>
              </a:rPr>
              <a:t> Second, the trained network is applied to simulated real-life Unmanned Aerial Vehicle (UAV) images dataset for Mongoose and Reaper UAVs. </a:t>
            </a:r>
          </a:p>
          <a:p>
            <a:pPr marL="285750" indent="-285750">
              <a:lnSpc>
                <a:spcPct val="107000"/>
              </a:lnSpc>
              <a:spcAft>
                <a:spcPts val="800"/>
              </a:spcAft>
              <a:buFont typeface="Arial" panose="020B0604020202020204" pitchFamily="34" charset="0"/>
              <a:buChar char="•"/>
            </a:pPr>
            <a:r>
              <a:rPr lang="en-US" sz="1800" dirty="0">
                <a:effectLst/>
                <a:latin typeface="Adobe Heiti Std R" panose="020B0400000000000000" pitchFamily="34" charset="-128"/>
                <a:cs typeface="Times New Roman" panose="02020603050405020304" pitchFamily="18" charset="0"/>
              </a:rPr>
              <a:t>Third, a model is proposed for direct image correction of blur image caused by atmospheric turbulence to clear pristine image to improve target tracking in the HEL system. The computer simulations conducted in this thesis were based on MATLAB’s DL toolbox and architecture.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86417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8D19DA3-16F1-7250-0D1A-DF3C5DCC7CDC}"/>
              </a:ext>
            </a:extLst>
          </p:cNvPr>
          <p:cNvSpPr txBox="1"/>
          <p:nvPr/>
        </p:nvSpPr>
        <p:spPr>
          <a:xfrm>
            <a:off x="386530" y="989862"/>
            <a:ext cx="11418940" cy="3939540"/>
          </a:xfrm>
          <a:prstGeom prst="rect">
            <a:avLst/>
          </a:prstGeom>
          <a:noFill/>
        </p:spPr>
        <p:txBody>
          <a:bodyPr wrap="square">
            <a:spAutoFit/>
          </a:bodyPr>
          <a:lstStyle/>
          <a:p>
            <a:pPr marL="285750" indent="-285750">
              <a:buFont typeface="Arial" panose="020B0604020202020204" pitchFamily="34" charset="0"/>
              <a:buChar char="•"/>
            </a:pPr>
            <a:r>
              <a:rPr lang="en-US" sz="1800" dirty="0">
                <a:effectLst/>
                <a:latin typeface="Adobe Heiti Std R" panose="020B0400000000000000" pitchFamily="34" charset="-128"/>
                <a:cs typeface="Times New Roman" panose="02020603050405020304" pitchFamily="18" charset="0"/>
              </a:rPr>
              <a:t>An alternative to direct wavefront sensing is the use of state-of-the-art correction algorithms to apply aberration adjustments directly to the target image. With the advent of CNN and DL (</a:t>
            </a:r>
            <a:r>
              <a:rPr lang="en-US" sz="1800" dirty="0" err="1">
                <a:effectLst/>
                <a:latin typeface="Adobe Heiti Std R" panose="020B0400000000000000" pitchFamily="34" charset="-128"/>
                <a:cs typeface="Times New Roman" panose="02020603050405020304" pitchFamily="18" charset="0"/>
              </a:rPr>
              <a:t>Nishizaki</a:t>
            </a:r>
            <a:r>
              <a:rPr lang="en-US" sz="1800" dirty="0">
                <a:effectLst/>
                <a:latin typeface="Adobe Heiti Std R" panose="020B0400000000000000" pitchFamily="34" charset="-128"/>
                <a:cs typeface="Times New Roman" panose="02020603050405020304" pitchFamily="18" charset="0"/>
              </a:rPr>
              <a:t> et al. 2019; He et al. 2015), it is possible to predict atmospheric aberrations using trained CNN on a large dataset of pre-defined images.</a:t>
            </a:r>
            <a:r>
              <a:rPr lang="en-US" sz="1600" dirty="0">
                <a:effectLst/>
                <a:latin typeface="Adobe Heiti Std R" panose="020B0400000000000000" pitchFamily="34" charset="-128"/>
                <a:cs typeface="Times New Roman" panose="02020603050405020304" pitchFamily="18" charset="0"/>
              </a:rPr>
              <a:t> </a:t>
            </a:r>
          </a:p>
          <a:p>
            <a:pPr marL="285750" indent="-285750">
              <a:buFont typeface="Arial" panose="020B0604020202020204" pitchFamily="34" charset="0"/>
              <a:buChar char="•"/>
            </a:pPr>
            <a:endParaRPr lang="en-US" sz="1600" dirty="0">
              <a:effectLst/>
              <a:latin typeface="Adobe Heiti Std R" panose="020B0400000000000000" pitchFamily="34" charset="-128"/>
              <a:cs typeface="Times New Roman" panose="02020603050405020304" pitchFamily="18" charset="0"/>
            </a:endParaRPr>
          </a:p>
          <a:p>
            <a:pPr marL="285750" indent="-285750">
              <a:buFont typeface="Arial" panose="020B0604020202020204" pitchFamily="34" charset="0"/>
              <a:buChar char="•"/>
            </a:pPr>
            <a:r>
              <a:rPr lang="en-US" sz="1800" dirty="0">
                <a:effectLst/>
                <a:latin typeface="Adobe Heiti Std R" panose="020B0400000000000000" pitchFamily="34" charset="-128"/>
                <a:cs typeface="Times New Roman" panose="02020603050405020304" pitchFamily="18" charset="0"/>
              </a:rPr>
              <a:t>The training of CNNs is generally split into supervised and unsupervised training. In this study, all training done are supervised training to guarantee performance of the model.</a:t>
            </a:r>
          </a:p>
          <a:p>
            <a:r>
              <a:rPr lang="en-US" sz="1800" dirty="0">
                <a:effectLst/>
                <a:latin typeface="Adobe Heiti Std R" panose="020B0400000000000000" pitchFamily="34" charset="-128"/>
                <a:cs typeface="Times New Roman" panose="02020603050405020304" pitchFamily="18" charset="0"/>
              </a:rPr>
              <a:t> </a:t>
            </a:r>
          </a:p>
          <a:p>
            <a:pPr marL="285750" indent="-285750">
              <a:buFont typeface="Arial" panose="020B0604020202020204" pitchFamily="34" charset="0"/>
              <a:buChar char="•"/>
            </a:pPr>
            <a:r>
              <a:rPr lang="en-US" sz="1800" dirty="0">
                <a:effectLst/>
                <a:latin typeface="Adobe Heiti Std R" panose="020B0400000000000000" pitchFamily="34" charset="-128"/>
                <a:cs typeface="Times New Roman" panose="02020603050405020304" pitchFamily="18" charset="0"/>
              </a:rPr>
              <a:t>First, the CNN can be fed images with known atmospheric turbulence induced aberrations (modelled with 33 term Zernike polynomials) and a prediction can be derived by the trained CNN. </a:t>
            </a:r>
          </a:p>
          <a:p>
            <a:pPr marL="285750" indent="-285750">
              <a:buFont typeface="Arial" panose="020B0604020202020204" pitchFamily="34" charset="0"/>
              <a:buChar char="•"/>
            </a:pPr>
            <a:endParaRPr lang="en-US" sz="1800" dirty="0">
              <a:effectLst/>
              <a:latin typeface="Adobe Heiti Std R" panose="020B0400000000000000" pitchFamily="34" charset="-128"/>
              <a:cs typeface="Times New Roman" panose="02020603050405020304" pitchFamily="18" charset="0"/>
            </a:endParaRPr>
          </a:p>
          <a:p>
            <a:pPr marL="285750" indent="-285750">
              <a:buFont typeface="Arial" panose="020B0604020202020204" pitchFamily="34" charset="0"/>
              <a:buChar char="•"/>
            </a:pPr>
            <a:r>
              <a:rPr lang="en-US" sz="1800" dirty="0">
                <a:effectLst/>
                <a:latin typeface="Adobe Heiti Std R" panose="020B0400000000000000" pitchFamily="34" charset="-128"/>
                <a:cs typeface="Times New Roman" panose="02020603050405020304" pitchFamily="18" charset="0"/>
              </a:rPr>
              <a:t>Second, the CNN can be used to deduced blurred images given correct clear pristine images as reference training material.</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1417782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185B7B2-4738-6D00-BB73-77C16810461C}"/>
              </a:ext>
            </a:extLst>
          </p:cNvPr>
          <p:cNvSpPr txBox="1"/>
          <p:nvPr/>
        </p:nvSpPr>
        <p:spPr>
          <a:xfrm>
            <a:off x="351503" y="799168"/>
            <a:ext cx="11488994" cy="4401974"/>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effectLst/>
                <a:latin typeface="Adobe Heiti Std R" panose="020B0400000000000000" pitchFamily="34" charset="-128"/>
                <a:ea typeface="Calibri" panose="020F0502020204030204" pitchFamily="34" charset="0"/>
                <a:cs typeface="Times New Roman" panose="02020603050405020304" pitchFamily="18" charset="0"/>
              </a:rPr>
              <a:t>The Residual Network (</a:t>
            </a:r>
            <a:r>
              <a:rPr lang="en-US" sz="1800" dirty="0" err="1">
                <a:effectLst/>
                <a:latin typeface="Adobe Heiti Std R" panose="020B0400000000000000" pitchFamily="34" charset="-128"/>
                <a:ea typeface="Calibri" panose="020F0502020204030204" pitchFamily="34" charset="0"/>
                <a:cs typeface="Times New Roman" panose="02020603050405020304" pitchFamily="18" charset="0"/>
              </a:rPr>
              <a:t>ResNet</a:t>
            </a:r>
            <a:r>
              <a:rPr lang="en-US" sz="1800" dirty="0">
                <a:effectLst/>
                <a:latin typeface="Adobe Heiti Std R" panose="020B0400000000000000" pitchFamily="34" charset="-128"/>
                <a:ea typeface="Calibri" panose="020F0502020204030204" pitchFamily="34" charset="0"/>
                <a:cs typeface="Times New Roman" panose="02020603050405020304" pitchFamily="18" charset="0"/>
              </a:rPr>
              <a:t>) was </a:t>
            </a:r>
            <a:r>
              <a:rPr lang="en-US" sz="1800">
                <a:effectLst/>
                <a:latin typeface="Adobe Heiti Std R" panose="020B0400000000000000" pitchFamily="34" charset="-128"/>
                <a:ea typeface="Calibri" panose="020F0502020204030204" pitchFamily="34" charset="0"/>
                <a:cs typeface="Times New Roman" panose="02020603050405020304" pitchFamily="18" charset="0"/>
              </a:rPr>
              <a:t>introduced (by He </a:t>
            </a:r>
            <a:r>
              <a:rPr lang="en-US" sz="1800" dirty="0">
                <a:effectLst/>
                <a:latin typeface="Adobe Heiti Std R" panose="020B0400000000000000" pitchFamily="34" charset="-128"/>
                <a:ea typeface="Calibri" panose="020F0502020204030204" pitchFamily="34" charset="0"/>
                <a:cs typeface="Times New Roman" panose="02020603050405020304" pitchFamily="18" charset="0"/>
              </a:rPr>
              <a:t>et al. 2015) for image classification using deeper neural networks. While the </a:t>
            </a:r>
            <a:r>
              <a:rPr lang="en-US" sz="1800" dirty="0" err="1">
                <a:effectLst/>
                <a:latin typeface="Adobe Heiti Std R" panose="020B0400000000000000" pitchFamily="34" charset="-128"/>
                <a:ea typeface="Calibri" panose="020F0502020204030204" pitchFamily="34" charset="0"/>
                <a:cs typeface="Times New Roman" panose="02020603050405020304" pitchFamily="18" charset="0"/>
              </a:rPr>
              <a:t>ResNet</a:t>
            </a:r>
            <a:r>
              <a:rPr lang="en-US" sz="1800" dirty="0">
                <a:effectLst/>
                <a:latin typeface="Adobe Heiti Std R" panose="020B0400000000000000" pitchFamily="34" charset="-128"/>
                <a:ea typeface="Calibri" panose="020F0502020204030204" pitchFamily="34" charset="0"/>
                <a:cs typeface="Times New Roman" panose="02020603050405020304" pitchFamily="18" charset="0"/>
              </a:rPr>
              <a:t> was substantially deeper than other neural networks proposed, it was easier to train and optimize because of its lower complexity. The main feature of the </a:t>
            </a:r>
            <a:r>
              <a:rPr lang="en-US" sz="1800" dirty="0" err="1">
                <a:effectLst/>
                <a:latin typeface="Adobe Heiti Std R" panose="020B0400000000000000" pitchFamily="34" charset="-128"/>
                <a:ea typeface="Calibri" panose="020F0502020204030204" pitchFamily="34" charset="0"/>
                <a:cs typeface="Times New Roman" panose="02020603050405020304" pitchFamily="18" charset="0"/>
              </a:rPr>
              <a:t>ResNet</a:t>
            </a:r>
            <a:r>
              <a:rPr lang="en-US" sz="1800" dirty="0">
                <a:effectLst/>
                <a:latin typeface="Adobe Heiti Std R" panose="020B0400000000000000" pitchFamily="34" charset="-128"/>
                <a:ea typeface="Calibri" panose="020F0502020204030204" pitchFamily="34" charset="0"/>
                <a:cs typeface="Times New Roman" panose="02020603050405020304" pitchFamily="18" charset="0"/>
              </a:rPr>
              <a:t> is a residual learning block which bypasses certain number of layers such that the original data is still retained. These short-cut connections do not add additional learnable parameters or contribute to the complexity of the computation, which makes the network trainable with lesser time and resources</a:t>
            </a:r>
            <a:r>
              <a:rPr lang="en-IN" sz="1600" dirty="0">
                <a:effectLst/>
                <a:latin typeface="Adobe Heiti Std R" panose="020B0400000000000000" pitchFamily="34" charset="-128"/>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US" sz="1800" dirty="0">
                <a:effectLst/>
                <a:latin typeface="Adobe Heiti Std R" panose="020B0400000000000000" pitchFamily="34" charset="-128"/>
                <a:ea typeface="Calibri" panose="020F0502020204030204" pitchFamily="34" charset="0"/>
                <a:cs typeface="Times New Roman" panose="02020603050405020304" pitchFamily="18" charset="0"/>
              </a:rPr>
              <a:t>The U-Net is a CNN used for biomedical image segmentation. It consists of an encoder and decoder subnetwork that are connected by a bridge section which enables strong data augmentation in training the network. This network could be used to train from start to end using very few images and yet still outperforms other networks in image segmentation of electron microscopic stacks (</a:t>
            </a:r>
            <a:r>
              <a:rPr lang="en-US" sz="1800" dirty="0" err="1">
                <a:effectLst/>
                <a:latin typeface="Adobe Heiti Std R" panose="020B0400000000000000" pitchFamily="34" charset="-128"/>
                <a:ea typeface="Calibri" panose="020F0502020204030204" pitchFamily="34" charset="0"/>
                <a:cs typeface="Times New Roman" panose="02020603050405020304" pitchFamily="18" charset="0"/>
              </a:rPr>
              <a:t>Ronneberger</a:t>
            </a:r>
            <a:r>
              <a:rPr lang="en-US" sz="1800" dirty="0">
                <a:effectLst/>
                <a:latin typeface="Adobe Heiti Std R" panose="020B0400000000000000" pitchFamily="34" charset="-128"/>
                <a:ea typeface="Calibri" panose="020F0502020204030204" pitchFamily="34" charset="0"/>
                <a:cs typeface="Times New Roman" panose="02020603050405020304" pitchFamily="18" charset="0"/>
              </a:rPr>
              <a:t>, Fischer, and </a:t>
            </a:r>
            <a:r>
              <a:rPr lang="en-US" sz="1800" dirty="0" err="1">
                <a:effectLst/>
                <a:latin typeface="Adobe Heiti Std R" panose="020B0400000000000000" pitchFamily="34" charset="-128"/>
                <a:ea typeface="Calibri" panose="020F0502020204030204" pitchFamily="34" charset="0"/>
                <a:cs typeface="Times New Roman" panose="02020603050405020304" pitchFamily="18" charset="0"/>
              </a:rPr>
              <a:t>Brox</a:t>
            </a:r>
            <a:r>
              <a:rPr lang="en-US" sz="1800" dirty="0">
                <a:effectLst/>
                <a:latin typeface="Adobe Heiti Std R" panose="020B0400000000000000" pitchFamily="34" charset="-128"/>
                <a:ea typeface="Calibri" panose="020F0502020204030204" pitchFamily="34" charset="0"/>
                <a:cs typeface="Times New Roman" panose="02020603050405020304" pitchFamily="18" charset="0"/>
              </a:rPr>
              <a:t> 2015). The main features of the U-Net are the ability to obtain good training results even with little image dataset. The simplicity of the network also means that the network is sufficiently fast for close to real time applications in the context of target tracking or HEL beam propagation.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39043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C112DD-FB85-CC73-9BD3-B79AFB08C3BE}"/>
              </a:ext>
            </a:extLst>
          </p:cNvPr>
          <p:cNvSpPr txBox="1"/>
          <p:nvPr/>
        </p:nvSpPr>
        <p:spPr>
          <a:xfrm>
            <a:off x="276532" y="406038"/>
            <a:ext cx="11610667" cy="2623795"/>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effectLst/>
                <a:latin typeface="Adobe Heiti Std R" panose="020B0400000000000000" pitchFamily="34" charset="-128"/>
                <a:ea typeface="Calibri" panose="020F0502020204030204" pitchFamily="34" charset="0"/>
                <a:cs typeface="Times New Roman" panose="02020603050405020304" pitchFamily="18" charset="0"/>
              </a:rPr>
              <a:t>The most common method to represent atmospheric turbulence effects on a beam is through the use of Zernike polynomials. Expressed conveniently in polar coordinates </a:t>
            </a:r>
            <a:r>
              <a:rPr lang="en-US" sz="1800" i="1" dirty="0">
                <a:effectLst/>
                <a:latin typeface="Adobe Heiti Std R" panose="020B0400000000000000" pitchFamily="34" charset="-128"/>
                <a:ea typeface="Calibri" panose="020F0502020204030204" pitchFamily="34" charset="0"/>
                <a:cs typeface="Times New Roman" panose="02020603050405020304" pitchFamily="18" charset="0"/>
              </a:rPr>
              <a:t>r </a:t>
            </a:r>
            <a:r>
              <a:rPr lang="en-US" sz="1800" dirty="0">
                <a:effectLst/>
                <a:latin typeface="Adobe Heiti Std R" panose="020B0400000000000000" pitchFamily="34" charset="-128"/>
                <a:ea typeface="Calibri" panose="020F0502020204030204" pitchFamily="34" charset="0"/>
                <a:cs typeface="Times New Roman" panose="02020603050405020304" pitchFamily="18" charset="0"/>
              </a:rPr>
              <a:t>and θ. Figure 9 shows the Zernike polynomials and the respective shape of wavefront.</a:t>
            </a:r>
          </a:p>
          <a:p>
            <a:pPr marL="285750" indent="-285750">
              <a:lnSpc>
                <a:spcPct val="107000"/>
              </a:lnSpc>
              <a:spcAft>
                <a:spcPts val="800"/>
              </a:spcAft>
              <a:buFont typeface="Arial" panose="020B0604020202020204" pitchFamily="34" charset="0"/>
              <a:buChar char="•"/>
            </a:pPr>
            <a:r>
              <a:rPr lang="en-IN" sz="1800" dirty="0">
                <a:effectLst/>
                <a:latin typeface="Adobe Heiti Std R" panose="020B0400000000000000" pitchFamily="34" charset="-128"/>
                <a:cs typeface="Times New Roman" panose="02020603050405020304" pitchFamily="18" charset="0"/>
              </a:rPr>
              <a:t>This study uses 33 term Zernike polynomials to model atmospheric turbulence. The first three terms - piston, vertical tilt, horizontal tilt - are eventually omitted in the results since these three terms are usually associated with target tracking and if the target is not tracked, the model should not generate any predictions.</a:t>
            </a:r>
            <a:endParaRPr lang="en-US" dirty="0">
              <a:latin typeface="Adobe Heiti Std R" panose="020B0400000000000000" pitchFamily="34" charset="-128"/>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4E521FBF-0622-E0AF-A879-EA6DCCFEE683}"/>
              </a:ext>
            </a:extLst>
          </p:cNvPr>
          <p:cNvPicPr>
            <a:picLocks noChangeAspect="1"/>
          </p:cNvPicPr>
          <p:nvPr/>
        </p:nvPicPr>
        <p:blipFill rotWithShape="1">
          <a:blip r:embed="rId2"/>
          <a:srcRect l="13677" t="63138" r="62279" b="19085"/>
          <a:stretch/>
        </p:blipFill>
        <p:spPr>
          <a:xfrm>
            <a:off x="1120302" y="4028768"/>
            <a:ext cx="4793799" cy="2157724"/>
          </a:xfrm>
          <a:prstGeom prst="rect">
            <a:avLst/>
          </a:prstGeom>
        </p:spPr>
      </p:pic>
      <p:pic>
        <p:nvPicPr>
          <p:cNvPr id="7" name="Picture 6">
            <a:extLst>
              <a:ext uri="{FF2B5EF4-FFF2-40B4-BE49-F238E27FC236}">
                <a16:creationId xmlns:a16="http://schemas.microsoft.com/office/drawing/2014/main" id="{A904630D-E5EB-5770-1763-D23DD7D581B7}"/>
              </a:ext>
            </a:extLst>
          </p:cNvPr>
          <p:cNvPicPr>
            <a:picLocks noChangeAspect="1"/>
          </p:cNvPicPr>
          <p:nvPr/>
        </p:nvPicPr>
        <p:blipFill>
          <a:blip r:embed="rId3"/>
          <a:stretch>
            <a:fillRect/>
          </a:stretch>
        </p:blipFill>
        <p:spPr>
          <a:xfrm>
            <a:off x="6277900" y="2610465"/>
            <a:ext cx="4930874" cy="3841497"/>
          </a:xfrm>
          <a:prstGeom prst="rect">
            <a:avLst/>
          </a:prstGeom>
        </p:spPr>
      </p:pic>
    </p:spTree>
    <p:extLst>
      <p:ext uri="{BB962C8B-B14F-4D97-AF65-F5344CB8AC3E}">
        <p14:creationId xmlns:p14="http://schemas.microsoft.com/office/powerpoint/2010/main" val="42419296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TotalTime>
  <Words>3993</Words>
  <Application>Microsoft Office PowerPoint</Application>
  <PresentationFormat>Widescreen</PresentationFormat>
  <Paragraphs>132</Paragraphs>
  <Slides>42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Adobe Heiti Std R</vt:lpstr>
      <vt:lpstr>AdvOT1ef757c0</vt:lpstr>
      <vt:lpstr>Arial</vt:lpstr>
      <vt:lpstr>Arial Rounded MT Bold</vt:lpstr>
      <vt:lpstr>Calibri</vt:lpstr>
      <vt:lpstr>Calibri Light</vt:lpstr>
      <vt:lpstr>Cambria Math</vt:lpstr>
      <vt:lpstr>MinionPro-Regular-Identity-H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Rahhul J</dc:creator>
  <cp:lastModifiedBy>Rahhul J</cp:lastModifiedBy>
  <cp:revision>8</cp:revision>
  <dcterms:created xsi:type="dcterms:W3CDTF">2022-12-01T08:15:44Z</dcterms:created>
  <dcterms:modified xsi:type="dcterms:W3CDTF">2022-12-03T09:01:51Z</dcterms:modified>
</cp:coreProperties>
</file>